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3"/>
  </p:notesMasterIdLst>
  <p:sldIdLst>
    <p:sldId id="256" r:id="rId2"/>
    <p:sldId id="258"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273" r:id="rId27"/>
    <p:sldId id="274" r:id="rId28"/>
    <p:sldId id="275" r:id="rId29"/>
    <p:sldId id="276" r:id="rId30"/>
    <p:sldId id="277" r:id="rId31"/>
    <p:sldId id="278" r:id="rId32"/>
  </p:sldIdLst>
  <p:sldSz cx="9144000" cy="6858000" type="screen4x3"/>
  <p:notesSz cx="70866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initials="M" lastIdx="1" clrIdx="0"/>
  <p:cmAuthor id="2" name="Michelle" initials="VM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2BA84"/>
    <a:srgbClr val="54002A"/>
    <a:srgbClr val="66003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72727" autoAdjust="0"/>
  </p:normalViewPr>
  <p:slideViewPr>
    <p:cSldViewPr snapToGrid="0">
      <p:cViewPr varScale="1">
        <p:scale>
          <a:sx n="72" d="100"/>
          <a:sy n="72" d="100"/>
        </p:scale>
        <p:origin x="2720" y="200"/>
      </p:cViewPr>
      <p:guideLst>
        <p:guide orient="horz" pos="2160"/>
        <p:guide pos="2880"/>
      </p:guideLst>
    </p:cSldViewPr>
  </p:slideViewPr>
  <p:outlineViewPr>
    <p:cViewPr>
      <p:scale>
        <a:sx n="33" d="100"/>
        <a:sy n="33" d="100"/>
      </p:scale>
      <p:origin x="0" y="80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3584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100" y="0"/>
            <a:ext cx="3070860" cy="435849"/>
          </a:xfrm>
          <a:prstGeom prst="rect">
            <a:avLst/>
          </a:prstGeom>
        </p:spPr>
        <p:txBody>
          <a:bodyPr vert="horz" lIns="91440" tIns="45720" rIns="91440" bIns="45720" rtlCol="0"/>
          <a:lstStyle>
            <a:lvl1pPr algn="r">
              <a:defRPr sz="1200"/>
            </a:lvl1pPr>
          </a:lstStyle>
          <a:p>
            <a:fld id="{8C8CA546-61DB-4F63-AC36-B0BA5D7F82D4}" type="datetimeFigureOut">
              <a:rPr lang="en-US" smtClean="0"/>
              <a:t>6/28/22</a:t>
            </a:fld>
            <a:endParaRPr lang="en-US"/>
          </a:p>
        </p:txBody>
      </p:sp>
      <p:sp>
        <p:nvSpPr>
          <p:cNvPr id="4" name="Slide Image Placeholder 3"/>
          <p:cNvSpPr>
            <a:spLocks noGrp="1" noRot="1" noChangeAspect="1"/>
          </p:cNvSpPr>
          <p:nvPr>
            <p:ph type="sldImg" idx="2"/>
          </p:nvPr>
        </p:nvSpPr>
        <p:spPr>
          <a:xfrm>
            <a:off x="1589088" y="1085850"/>
            <a:ext cx="3908425" cy="2932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660" y="4180522"/>
            <a:ext cx="5669280" cy="342042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3070860" cy="43584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250953"/>
            <a:ext cx="3070860" cy="435848"/>
          </a:xfrm>
          <a:prstGeom prst="rect">
            <a:avLst/>
          </a:prstGeom>
        </p:spPr>
        <p:txBody>
          <a:bodyPr vert="horz" lIns="91440" tIns="45720" rIns="91440" bIns="45720" rtlCol="0" anchor="b"/>
          <a:lstStyle>
            <a:lvl1pPr algn="r">
              <a:defRPr sz="1200"/>
            </a:lvl1pPr>
          </a:lstStyle>
          <a:p>
            <a:fld id="{4EC8D6CF-105A-48F0-96F3-E2A39C263FB4}" type="slidenum">
              <a:rPr lang="en-US" smtClean="0"/>
              <a:t>‹#›</a:t>
            </a:fld>
            <a:endParaRPr lang="en-US"/>
          </a:p>
        </p:txBody>
      </p:sp>
    </p:spTree>
    <p:extLst>
      <p:ext uri="{BB962C8B-B14F-4D97-AF65-F5344CB8AC3E}">
        <p14:creationId xmlns:p14="http://schemas.microsoft.com/office/powerpoint/2010/main" val="29763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www.projectgrowingminds.com</a:t>
            </a:r>
          </a:p>
        </p:txBody>
      </p:sp>
      <p:sp>
        <p:nvSpPr>
          <p:cNvPr id="4" name="Slide Number Placeholder 3"/>
          <p:cNvSpPr>
            <a:spLocks noGrp="1"/>
          </p:cNvSpPr>
          <p:nvPr>
            <p:ph type="sldNum" sz="quarter" idx="10"/>
          </p:nvPr>
        </p:nvSpPr>
        <p:spPr/>
        <p:txBody>
          <a:bodyPr/>
          <a:lstStyle/>
          <a:p>
            <a:fld id="{4EC8D6CF-105A-48F0-96F3-E2A39C263FB4}" type="slidenum">
              <a:rPr lang="en-US" smtClean="0"/>
              <a:t>1</a:t>
            </a:fld>
            <a:endParaRPr lang="en-US"/>
          </a:p>
        </p:txBody>
      </p:sp>
    </p:spTree>
    <p:extLst>
      <p:ext uri="{BB962C8B-B14F-4D97-AF65-F5344CB8AC3E}">
        <p14:creationId xmlns:p14="http://schemas.microsoft.com/office/powerpoint/2010/main" val="3831917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a:t>
            </a:r>
            <a:r>
              <a:rPr lang="en-US" baseline="0" dirty="0"/>
              <a:t> Mindset</a:t>
            </a:r>
            <a:r>
              <a:rPr lang="en-US" dirty="0"/>
              <a:t>:</a:t>
            </a:r>
            <a:r>
              <a:rPr lang="en-US" baseline="0" dirty="0"/>
              <a:t> Step 2 Page (teaching video)</a:t>
            </a:r>
          </a:p>
          <a:p>
            <a:endParaRPr lang="en-US" dirty="0"/>
          </a:p>
          <a:p>
            <a:r>
              <a:rPr lang="en-US" dirty="0"/>
              <a:t>Video Link: https://</a:t>
            </a:r>
            <a:r>
              <a:rPr lang="en-US" dirty="0" err="1"/>
              <a:t>www.youtube.com</a:t>
            </a:r>
            <a:r>
              <a:rPr lang="en-US" dirty="0"/>
              <a:t>/</a:t>
            </a:r>
            <a:r>
              <a:rPr lang="en-US" dirty="0" err="1"/>
              <a:t>watch?v</a:t>
            </a:r>
            <a:r>
              <a:rPr lang="en-US" dirty="0"/>
              <a:t>=XcnVg2QUxLI</a:t>
            </a:r>
          </a:p>
        </p:txBody>
      </p:sp>
      <p:sp>
        <p:nvSpPr>
          <p:cNvPr id="4" name="Slide Number Placeholder 3"/>
          <p:cNvSpPr>
            <a:spLocks noGrp="1"/>
          </p:cNvSpPr>
          <p:nvPr>
            <p:ph type="sldNum" sz="quarter" idx="10"/>
          </p:nvPr>
        </p:nvSpPr>
        <p:spPr/>
        <p:txBody>
          <a:bodyPr/>
          <a:lstStyle/>
          <a:p>
            <a:fld id="{4EC8D6CF-105A-48F0-96F3-E2A39C263FB4}" type="slidenum">
              <a:rPr lang="en-US" smtClean="0"/>
              <a:t>10</a:t>
            </a:fld>
            <a:endParaRPr lang="en-US"/>
          </a:p>
        </p:txBody>
      </p:sp>
    </p:spTree>
    <p:extLst>
      <p:ext uri="{BB962C8B-B14F-4D97-AF65-F5344CB8AC3E}">
        <p14:creationId xmlns:p14="http://schemas.microsoft.com/office/powerpoint/2010/main" val="196541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Mindset: Step 3 Page (Student</a:t>
            </a:r>
            <a:r>
              <a:rPr lang="en-US" baseline="0" dirty="0"/>
              <a:t> tip)</a:t>
            </a:r>
          </a:p>
          <a:p>
            <a:endParaRPr lang="en-US" baseline="0" dirty="0"/>
          </a:p>
          <a:p>
            <a:r>
              <a:rPr lang="en-US" dirty="0"/>
              <a:t>Video Link: https://</a:t>
            </a:r>
            <a:r>
              <a:rPr lang="en-US" dirty="0" err="1"/>
              <a:t>www.youtube.com</a:t>
            </a:r>
            <a:r>
              <a:rPr lang="en-US" dirty="0"/>
              <a:t>/</a:t>
            </a:r>
            <a:r>
              <a:rPr lang="en-US" dirty="0" err="1"/>
              <a:t>watch?v</a:t>
            </a:r>
            <a:r>
              <a:rPr lang="en-US" dirty="0"/>
              <a:t>=NOSQda2gwRk</a:t>
            </a:r>
          </a:p>
        </p:txBody>
      </p:sp>
      <p:sp>
        <p:nvSpPr>
          <p:cNvPr id="4" name="Slide Number Placeholder 3"/>
          <p:cNvSpPr>
            <a:spLocks noGrp="1"/>
          </p:cNvSpPr>
          <p:nvPr>
            <p:ph type="sldNum" sz="quarter" idx="10"/>
          </p:nvPr>
        </p:nvSpPr>
        <p:spPr/>
        <p:txBody>
          <a:bodyPr/>
          <a:lstStyle/>
          <a:p>
            <a:fld id="{4EC8D6CF-105A-48F0-96F3-E2A39C263FB4}" type="slidenum">
              <a:rPr lang="en-US" smtClean="0"/>
              <a:t>11</a:t>
            </a:fld>
            <a:endParaRPr lang="en-US"/>
          </a:p>
        </p:txBody>
      </p:sp>
    </p:spTree>
    <p:extLst>
      <p:ext uri="{BB962C8B-B14F-4D97-AF65-F5344CB8AC3E}">
        <p14:creationId xmlns:p14="http://schemas.microsoft.com/office/powerpoint/2010/main" val="3001286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Mindset</a:t>
            </a:r>
            <a:r>
              <a:rPr lang="en-US" baseline="0" dirty="0"/>
              <a:t>: Step 4 Page (activity)</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12</a:t>
            </a:fld>
            <a:endParaRPr lang="en-US"/>
          </a:p>
        </p:txBody>
      </p:sp>
    </p:spTree>
    <p:extLst>
      <p:ext uri="{BB962C8B-B14F-4D97-AF65-F5344CB8AC3E}">
        <p14:creationId xmlns:p14="http://schemas.microsoft.com/office/powerpoint/2010/main" val="215165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t>
            </a:r>
            <a:r>
              <a:rPr lang="en-US" baseline="0" dirty="0"/>
              <a:t>Control Mindset Page</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13</a:t>
            </a:fld>
            <a:endParaRPr lang="en-US"/>
          </a:p>
        </p:txBody>
      </p:sp>
    </p:spTree>
    <p:extLst>
      <p:ext uri="{BB962C8B-B14F-4D97-AF65-F5344CB8AC3E}">
        <p14:creationId xmlns:p14="http://schemas.microsoft.com/office/powerpoint/2010/main" val="352028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a:t>
            </a:r>
            <a:r>
              <a:rPr lang="en-US" baseline="0" dirty="0"/>
              <a:t>Control Mindset: Step 1 Page (teaching)</a:t>
            </a:r>
            <a:endParaRPr lang="en-US" dirty="0"/>
          </a:p>
          <a:p>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14</a:t>
            </a:fld>
            <a:endParaRPr lang="en-US"/>
          </a:p>
        </p:txBody>
      </p:sp>
    </p:spTree>
    <p:extLst>
      <p:ext uri="{BB962C8B-B14F-4D97-AF65-F5344CB8AC3E}">
        <p14:creationId xmlns:p14="http://schemas.microsoft.com/office/powerpoint/2010/main" val="33736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t>
            </a:r>
            <a:r>
              <a:rPr lang="en-US" baseline="0" dirty="0"/>
              <a:t>Control Mindset</a:t>
            </a:r>
            <a:r>
              <a:rPr lang="en-US" dirty="0"/>
              <a:t>:</a:t>
            </a:r>
            <a:r>
              <a:rPr lang="en-US" baseline="0" dirty="0"/>
              <a:t> Step 2 Page (teaching video)</a:t>
            </a:r>
          </a:p>
          <a:p>
            <a:endParaRPr lang="en-US" dirty="0"/>
          </a:p>
          <a:p>
            <a:r>
              <a:rPr lang="en-US" dirty="0"/>
              <a:t>Video Link: https://</a:t>
            </a:r>
            <a:r>
              <a:rPr lang="en-US" dirty="0" err="1"/>
              <a:t>www.youtube.com</a:t>
            </a:r>
            <a:r>
              <a:rPr lang="en-US" dirty="0"/>
              <a:t>/</a:t>
            </a:r>
            <a:r>
              <a:rPr lang="en-US" dirty="0" err="1"/>
              <a:t>watch?v</a:t>
            </a:r>
            <a:r>
              <a:rPr lang="en-US" dirty="0"/>
              <a:t>=QX_oy9614HQ</a:t>
            </a:r>
          </a:p>
        </p:txBody>
      </p:sp>
      <p:sp>
        <p:nvSpPr>
          <p:cNvPr id="4" name="Slide Number Placeholder 3"/>
          <p:cNvSpPr>
            <a:spLocks noGrp="1"/>
          </p:cNvSpPr>
          <p:nvPr>
            <p:ph type="sldNum" sz="quarter" idx="10"/>
          </p:nvPr>
        </p:nvSpPr>
        <p:spPr/>
        <p:txBody>
          <a:bodyPr/>
          <a:lstStyle/>
          <a:p>
            <a:fld id="{4EC8D6CF-105A-48F0-96F3-E2A39C263FB4}" type="slidenum">
              <a:rPr lang="en-US" smtClean="0"/>
              <a:t>15</a:t>
            </a:fld>
            <a:endParaRPr lang="en-US"/>
          </a:p>
        </p:txBody>
      </p:sp>
    </p:spTree>
    <p:extLst>
      <p:ext uri="{BB962C8B-B14F-4D97-AF65-F5344CB8AC3E}">
        <p14:creationId xmlns:p14="http://schemas.microsoft.com/office/powerpoint/2010/main" val="206525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t>
            </a:r>
            <a:r>
              <a:rPr lang="en-US" baseline="0" dirty="0"/>
              <a:t>Control Mindset: Step 3 Page (Student tip)</a:t>
            </a:r>
          </a:p>
          <a:p>
            <a:endParaRPr lang="en-US" baseline="0" dirty="0"/>
          </a:p>
          <a:p>
            <a:r>
              <a:rPr lang="en-US" dirty="0"/>
              <a:t>Word file that opens when the Step 3 icon is clicked.</a:t>
            </a:r>
          </a:p>
        </p:txBody>
      </p:sp>
      <p:sp>
        <p:nvSpPr>
          <p:cNvPr id="4" name="Slide Number Placeholder 3"/>
          <p:cNvSpPr>
            <a:spLocks noGrp="1"/>
          </p:cNvSpPr>
          <p:nvPr>
            <p:ph type="sldNum" sz="quarter" idx="10"/>
          </p:nvPr>
        </p:nvSpPr>
        <p:spPr/>
        <p:txBody>
          <a:bodyPr/>
          <a:lstStyle/>
          <a:p>
            <a:fld id="{4EC8D6CF-105A-48F0-96F3-E2A39C263FB4}" type="slidenum">
              <a:rPr lang="en-US" smtClean="0"/>
              <a:t>16</a:t>
            </a:fld>
            <a:endParaRPr lang="en-US"/>
          </a:p>
        </p:txBody>
      </p:sp>
    </p:spTree>
    <p:extLst>
      <p:ext uri="{BB962C8B-B14F-4D97-AF65-F5344CB8AC3E}">
        <p14:creationId xmlns:p14="http://schemas.microsoft.com/office/powerpoint/2010/main" val="3070966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a:t>
            </a:r>
            <a:r>
              <a:rPr lang="en-US"/>
              <a:t>Mindset Page</a:t>
            </a:r>
          </a:p>
        </p:txBody>
      </p:sp>
      <p:sp>
        <p:nvSpPr>
          <p:cNvPr id="4" name="Slide Number Placeholder 3"/>
          <p:cNvSpPr>
            <a:spLocks noGrp="1"/>
          </p:cNvSpPr>
          <p:nvPr>
            <p:ph type="sldNum" sz="quarter" idx="10"/>
          </p:nvPr>
        </p:nvSpPr>
        <p:spPr/>
        <p:txBody>
          <a:bodyPr/>
          <a:lstStyle/>
          <a:p>
            <a:fld id="{4EC8D6CF-105A-48F0-96F3-E2A39C263FB4}" type="slidenum">
              <a:rPr lang="en-US" smtClean="0"/>
              <a:t>18</a:t>
            </a:fld>
            <a:endParaRPr lang="en-US"/>
          </a:p>
        </p:txBody>
      </p:sp>
    </p:spTree>
    <p:extLst>
      <p:ext uri="{BB962C8B-B14F-4D97-AF65-F5344CB8AC3E}">
        <p14:creationId xmlns:p14="http://schemas.microsoft.com/office/powerpoint/2010/main" val="975813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Mindset</a:t>
            </a:r>
            <a:r>
              <a:rPr lang="en-US" baseline="0" dirty="0"/>
              <a:t>: Step 1 Page (Teaching Page)</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19</a:t>
            </a:fld>
            <a:endParaRPr lang="en-US"/>
          </a:p>
        </p:txBody>
      </p:sp>
    </p:spTree>
    <p:extLst>
      <p:ext uri="{BB962C8B-B14F-4D97-AF65-F5344CB8AC3E}">
        <p14:creationId xmlns:p14="http://schemas.microsoft.com/office/powerpoint/2010/main" val="1976748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Mindset</a:t>
            </a:r>
            <a:r>
              <a:rPr lang="en-US" baseline="0" dirty="0"/>
              <a:t>: Step 2 Page (Tips)</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20</a:t>
            </a:fld>
            <a:endParaRPr lang="en-US"/>
          </a:p>
        </p:txBody>
      </p:sp>
    </p:spTree>
    <p:extLst>
      <p:ext uri="{BB962C8B-B14F-4D97-AF65-F5344CB8AC3E}">
        <p14:creationId xmlns:p14="http://schemas.microsoft.com/office/powerpoint/2010/main" val="127783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HOME PAGE</a:t>
            </a:r>
          </a:p>
        </p:txBody>
      </p:sp>
      <p:sp>
        <p:nvSpPr>
          <p:cNvPr id="4" name="Slide Number Placeholder 3"/>
          <p:cNvSpPr>
            <a:spLocks noGrp="1"/>
          </p:cNvSpPr>
          <p:nvPr>
            <p:ph type="sldNum" sz="quarter" idx="10"/>
          </p:nvPr>
        </p:nvSpPr>
        <p:spPr/>
        <p:txBody>
          <a:bodyPr/>
          <a:lstStyle/>
          <a:p>
            <a:fld id="{4EC8D6CF-105A-48F0-96F3-E2A39C263FB4}" type="slidenum">
              <a:rPr lang="en-US" smtClean="0"/>
              <a:t>2</a:t>
            </a:fld>
            <a:endParaRPr lang="en-US"/>
          </a:p>
        </p:txBody>
      </p:sp>
    </p:spTree>
    <p:extLst>
      <p:ext uri="{BB962C8B-B14F-4D97-AF65-F5344CB8AC3E}">
        <p14:creationId xmlns:p14="http://schemas.microsoft.com/office/powerpoint/2010/main" val="1370907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Mindset</a:t>
            </a:r>
            <a:r>
              <a:rPr lang="en-US" baseline="0" dirty="0"/>
              <a:t>: Step 3 Page (Student Tip)</a:t>
            </a:r>
          </a:p>
          <a:p>
            <a:endParaRPr lang="en-US" baseline="0" dirty="0"/>
          </a:p>
          <a:p>
            <a:r>
              <a:rPr lang="en-US" baseline="0" dirty="0"/>
              <a:t>Video Link: </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21</a:t>
            </a:fld>
            <a:endParaRPr lang="en-US"/>
          </a:p>
        </p:txBody>
      </p:sp>
    </p:spTree>
    <p:extLst>
      <p:ext uri="{BB962C8B-B14F-4D97-AF65-F5344CB8AC3E}">
        <p14:creationId xmlns:p14="http://schemas.microsoft.com/office/powerpoint/2010/main" val="415753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Mindset</a:t>
            </a:r>
            <a:r>
              <a:rPr lang="en-US" baseline="0" dirty="0"/>
              <a:t>: Step 4 Page (Activity)</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22</a:t>
            </a:fld>
            <a:endParaRPr lang="en-US"/>
          </a:p>
        </p:txBody>
      </p:sp>
    </p:spTree>
    <p:extLst>
      <p:ext uri="{BB962C8B-B14F-4D97-AF65-F5344CB8AC3E}">
        <p14:creationId xmlns:p14="http://schemas.microsoft.com/office/powerpoint/2010/main" val="69115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Page</a:t>
            </a:r>
          </a:p>
        </p:txBody>
      </p:sp>
      <p:sp>
        <p:nvSpPr>
          <p:cNvPr id="4" name="Slide Number Placeholder 3"/>
          <p:cNvSpPr>
            <a:spLocks noGrp="1"/>
          </p:cNvSpPr>
          <p:nvPr>
            <p:ph type="sldNum" sz="quarter" idx="10"/>
          </p:nvPr>
        </p:nvSpPr>
        <p:spPr/>
        <p:txBody>
          <a:bodyPr/>
          <a:lstStyle/>
          <a:p>
            <a:fld id="{4EC8D6CF-105A-48F0-96F3-E2A39C263FB4}" type="slidenum">
              <a:rPr lang="en-US" smtClean="0"/>
              <a:t>23</a:t>
            </a:fld>
            <a:endParaRPr lang="en-US"/>
          </a:p>
        </p:txBody>
      </p:sp>
    </p:spTree>
    <p:extLst>
      <p:ext uri="{BB962C8B-B14F-4D97-AF65-F5344CB8AC3E}">
        <p14:creationId xmlns:p14="http://schemas.microsoft.com/office/powerpoint/2010/main" val="40357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Page: Final Activity</a:t>
            </a:r>
          </a:p>
        </p:txBody>
      </p:sp>
      <p:sp>
        <p:nvSpPr>
          <p:cNvPr id="4" name="Slide Number Placeholder 3"/>
          <p:cNvSpPr>
            <a:spLocks noGrp="1"/>
          </p:cNvSpPr>
          <p:nvPr>
            <p:ph type="sldNum" sz="quarter" idx="10"/>
          </p:nvPr>
        </p:nvSpPr>
        <p:spPr/>
        <p:txBody>
          <a:bodyPr/>
          <a:lstStyle/>
          <a:p>
            <a:fld id="{4EC8D6CF-105A-48F0-96F3-E2A39C263FB4}" type="slidenum">
              <a:rPr lang="en-US" smtClean="0"/>
              <a:t>24</a:t>
            </a:fld>
            <a:endParaRPr lang="en-US"/>
          </a:p>
        </p:txBody>
      </p:sp>
    </p:spTree>
    <p:extLst>
      <p:ext uri="{BB962C8B-B14F-4D97-AF65-F5344CB8AC3E}">
        <p14:creationId xmlns:p14="http://schemas.microsoft.com/office/powerpoint/2010/main" val="3251076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 Page</a:t>
            </a:r>
          </a:p>
        </p:txBody>
      </p:sp>
      <p:sp>
        <p:nvSpPr>
          <p:cNvPr id="4" name="Slide Number Placeholder 3"/>
          <p:cNvSpPr>
            <a:spLocks noGrp="1"/>
          </p:cNvSpPr>
          <p:nvPr>
            <p:ph type="sldNum" sz="quarter" idx="10"/>
          </p:nvPr>
        </p:nvSpPr>
        <p:spPr/>
        <p:txBody>
          <a:bodyPr/>
          <a:lstStyle/>
          <a:p>
            <a:fld id="{4EC8D6CF-105A-48F0-96F3-E2A39C263FB4}" type="slidenum">
              <a:rPr lang="en-US" smtClean="0"/>
              <a:t>25</a:t>
            </a:fld>
            <a:endParaRPr lang="en-US"/>
          </a:p>
        </p:txBody>
      </p:sp>
    </p:spTree>
    <p:extLst>
      <p:ext uri="{BB962C8B-B14F-4D97-AF65-F5344CB8AC3E}">
        <p14:creationId xmlns:p14="http://schemas.microsoft.com/office/powerpoint/2010/main" val="1964287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Logo</a:t>
            </a:r>
            <a:r>
              <a:rPr lang="en-US" baseline="0" dirty="0"/>
              <a:t> 1</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26</a:t>
            </a:fld>
            <a:endParaRPr lang="en-US"/>
          </a:p>
        </p:txBody>
      </p:sp>
    </p:spTree>
    <p:extLst>
      <p:ext uri="{BB962C8B-B14F-4D97-AF65-F5344CB8AC3E}">
        <p14:creationId xmlns:p14="http://schemas.microsoft.com/office/powerpoint/2010/main" val="3869073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Logo 2</a:t>
            </a:r>
          </a:p>
        </p:txBody>
      </p:sp>
      <p:sp>
        <p:nvSpPr>
          <p:cNvPr id="4" name="Slide Number Placeholder 3"/>
          <p:cNvSpPr>
            <a:spLocks noGrp="1"/>
          </p:cNvSpPr>
          <p:nvPr>
            <p:ph type="sldNum" sz="quarter" idx="10"/>
          </p:nvPr>
        </p:nvSpPr>
        <p:spPr/>
        <p:txBody>
          <a:bodyPr/>
          <a:lstStyle/>
          <a:p>
            <a:fld id="{4EC8D6CF-105A-48F0-96F3-E2A39C263FB4}" type="slidenum">
              <a:rPr lang="en-US" smtClean="0"/>
              <a:t>27</a:t>
            </a:fld>
            <a:endParaRPr lang="en-US"/>
          </a:p>
        </p:txBody>
      </p:sp>
    </p:spTree>
    <p:extLst>
      <p:ext uri="{BB962C8B-B14F-4D97-AF65-F5344CB8AC3E}">
        <p14:creationId xmlns:p14="http://schemas.microsoft.com/office/powerpoint/2010/main" val="1147046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Logo 3</a:t>
            </a:r>
          </a:p>
        </p:txBody>
      </p:sp>
      <p:sp>
        <p:nvSpPr>
          <p:cNvPr id="4" name="Slide Number Placeholder 3"/>
          <p:cNvSpPr>
            <a:spLocks noGrp="1"/>
          </p:cNvSpPr>
          <p:nvPr>
            <p:ph type="sldNum" sz="quarter" idx="10"/>
          </p:nvPr>
        </p:nvSpPr>
        <p:spPr/>
        <p:txBody>
          <a:bodyPr/>
          <a:lstStyle/>
          <a:p>
            <a:fld id="{4EC8D6CF-105A-48F0-96F3-E2A39C263FB4}" type="slidenum">
              <a:rPr lang="en-US" smtClean="0"/>
              <a:t>28</a:t>
            </a:fld>
            <a:endParaRPr lang="en-US"/>
          </a:p>
        </p:txBody>
      </p:sp>
    </p:spTree>
    <p:extLst>
      <p:ext uri="{BB962C8B-B14F-4D97-AF65-F5344CB8AC3E}">
        <p14:creationId xmlns:p14="http://schemas.microsoft.com/office/powerpoint/2010/main" val="2523462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Logo 4</a:t>
            </a:r>
          </a:p>
        </p:txBody>
      </p:sp>
      <p:sp>
        <p:nvSpPr>
          <p:cNvPr id="4" name="Slide Number Placeholder 3"/>
          <p:cNvSpPr>
            <a:spLocks noGrp="1"/>
          </p:cNvSpPr>
          <p:nvPr>
            <p:ph type="sldNum" sz="quarter" idx="10"/>
          </p:nvPr>
        </p:nvSpPr>
        <p:spPr/>
        <p:txBody>
          <a:bodyPr/>
          <a:lstStyle/>
          <a:p>
            <a:fld id="{4EC8D6CF-105A-48F0-96F3-E2A39C263FB4}" type="slidenum">
              <a:rPr lang="en-US" smtClean="0"/>
              <a:t>29</a:t>
            </a:fld>
            <a:endParaRPr lang="en-US"/>
          </a:p>
        </p:txBody>
      </p:sp>
    </p:spTree>
    <p:extLst>
      <p:ext uri="{BB962C8B-B14F-4D97-AF65-F5344CB8AC3E}">
        <p14:creationId xmlns:p14="http://schemas.microsoft.com/office/powerpoint/2010/main" val="3985236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Logo 5</a:t>
            </a:r>
          </a:p>
        </p:txBody>
      </p:sp>
      <p:sp>
        <p:nvSpPr>
          <p:cNvPr id="4" name="Slide Number Placeholder 3"/>
          <p:cNvSpPr>
            <a:spLocks noGrp="1"/>
          </p:cNvSpPr>
          <p:nvPr>
            <p:ph type="sldNum" sz="quarter" idx="10"/>
          </p:nvPr>
        </p:nvSpPr>
        <p:spPr/>
        <p:txBody>
          <a:bodyPr/>
          <a:lstStyle/>
          <a:p>
            <a:fld id="{4EC8D6CF-105A-48F0-96F3-E2A39C263FB4}" type="slidenum">
              <a:rPr lang="en-US" smtClean="0"/>
              <a:t>30</a:t>
            </a:fld>
            <a:endParaRPr lang="en-US"/>
          </a:p>
        </p:txBody>
      </p:sp>
    </p:spTree>
    <p:extLst>
      <p:ext uri="{BB962C8B-B14F-4D97-AF65-F5344CB8AC3E}">
        <p14:creationId xmlns:p14="http://schemas.microsoft.com/office/powerpoint/2010/main" val="364339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Introduction</a:t>
            </a:r>
            <a:r>
              <a:rPr lang="en-US" baseline="0" dirty="0"/>
              <a:t> main page</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3</a:t>
            </a:fld>
            <a:endParaRPr lang="en-US"/>
          </a:p>
        </p:txBody>
      </p:sp>
    </p:spTree>
    <p:extLst>
      <p:ext uri="{BB962C8B-B14F-4D97-AF65-F5344CB8AC3E}">
        <p14:creationId xmlns:p14="http://schemas.microsoft.com/office/powerpoint/2010/main" val="4102619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a:t>Extra Logo</a:t>
            </a:r>
          </a:p>
        </p:txBody>
      </p:sp>
      <p:sp>
        <p:nvSpPr>
          <p:cNvPr id="4" name="Slide Number Placeholder 3"/>
          <p:cNvSpPr>
            <a:spLocks noGrp="1"/>
          </p:cNvSpPr>
          <p:nvPr>
            <p:ph type="sldNum" sz="quarter" idx="10"/>
          </p:nvPr>
        </p:nvSpPr>
        <p:spPr/>
        <p:txBody>
          <a:bodyPr/>
          <a:lstStyle/>
          <a:p>
            <a:fld id="{4EC8D6CF-105A-48F0-96F3-E2A39C263FB4}" type="slidenum">
              <a:rPr lang="en-US" smtClean="0"/>
              <a:t>31</a:t>
            </a:fld>
            <a:endParaRPr lang="en-US"/>
          </a:p>
        </p:txBody>
      </p:sp>
    </p:spTree>
    <p:extLst>
      <p:ext uri="{BB962C8B-B14F-4D97-AF65-F5344CB8AC3E}">
        <p14:creationId xmlns:p14="http://schemas.microsoft.com/office/powerpoint/2010/main" val="56908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Introduction:</a:t>
            </a:r>
            <a:r>
              <a:rPr lang="en-US" baseline="0" dirty="0"/>
              <a:t> Step 1 page (teaching video)</a:t>
            </a:r>
          </a:p>
          <a:p>
            <a:endParaRPr lang="en-US" baseline="0" dirty="0"/>
          </a:p>
          <a:p>
            <a:r>
              <a:rPr lang="en-US" baseline="0" dirty="0"/>
              <a:t>Video link: </a:t>
            </a:r>
            <a:r>
              <a:rPr lang="en-US" sz="1200" b="0" i="0" kern="1200" dirty="0">
                <a:solidFill>
                  <a:schemeClr val="tx1"/>
                </a:solidFill>
                <a:effectLst/>
                <a:latin typeface="+mn-lt"/>
                <a:ea typeface="+mn-ea"/>
                <a:cs typeface="+mn-cs"/>
              </a:rPr>
              <a:t>https://youtu.be/5Jr3vqojN-A</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4</a:t>
            </a:fld>
            <a:endParaRPr lang="en-US"/>
          </a:p>
        </p:txBody>
      </p:sp>
    </p:spTree>
    <p:extLst>
      <p:ext uri="{BB962C8B-B14F-4D97-AF65-F5344CB8AC3E}">
        <p14:creationId xmlns:p14="http://schemas.microsoft.com/office/powerpoint/2010/main" val="331534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Introduction:</a:t>
            </a:r>
            <a:r>
              <a:rPr lang="en-US" baseline="0" dirty="0"/>
              <a:t> Step 2 page (article)</a:t>
            </a:r>
          </a:p>
          <a:p>
            <a:endParaRPr lang="en-US" baseline="0" dirty="0"/>
          </a:p>
          <a:p>
            <a:r>
              <a:rPr lang="en-US" baseline="0" dirty="0"/>
              <a:t>Article is saved in .</a:t>
            </a:r>
            <a:r>
              <a:rPr lang="en-US" baseline="0" dirty="0" err="1"/>
              <a:t>ppt</a:t>
            </a:r>
            <a:r>
              <a:rPr lang="en-US" baseline="0" dirty="0"/>
              <a:t> file as an Acrobat Document Object. Right click, select “Acrobat Document Object”, then “Open,” to open in Adobe Reader.</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5</a:t>
            </a:fld>
            <a:endParaRPr lang="en-US"/>
          </a:p>
        </p:txBody>
      </p:sp>
    </p:spTree>
    <p:extLst>
      <p:ext uri="{BB962C8B-B14F-4D97-AF65-F5344CB8AC3E}">
        <p14:creationId xmlns:p14="http://schemas.microsoft.com/office/powerpoint/2010/main" val="216718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Introduction:</a:t>
            </a:r>
            <a:r>
              <a:rPr lang="en-US" baseline="0" dirty="0"/>
              <a:t> Step 3 page (student tip)</a:t>
            </a:r>
          </a:p>
          <a:p>
            <a:endParaRPr lang="en-US" baseline="0" dirty="0"/>
          </a:p>
          <a:p>
            <a:r>
              <a:rPr lang="en-US" baseline="0" dirty="0"/>
              <a:t>Link to student tip video: </a:t>
            </a:r>
            <a:r>
              <a:rPr lang="en-US" sz="1200" b="0" i="0" kern="1200" dirty="0">
                <a:solidFill>
                  <a:schemeClr val="tx1"/>
                </a:solidFill>
                <a:effectLst/>
                <a:latin typeface="+mn-lt"/>
                <a:ea typeface="+mn-ea"/>
                <a:cs typeface="+mn-cs"/>
              </a:rPr>
              <a:t>https://youtu.be/Dk7P4hw6-gE</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6</a:t>
            </a:fld>
            <a:endParaRPr lang="en-US"/>
          </a:p>
        </p:txBody>
      </p:sp>
    </p:spTree>
    <p:extLst>
      <p:ext uri="{BB962C8B-B14F-4D97-AF65-F5344CB8AC3E}">
        <p14:creationId xmlns:p14="http://schemas.microsoft.com/office/powerpoint/2010/main" val="4080120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9088" y="1085850"/>
            <a:ext cx="3908425" cy="2932113"/>
          </a:xfrm>
        </p:spPr>
      </p:sp>
      <p:sp>
        <p:nvSpPr>
          <p:cNvPr id="3" name="Notes Placeholder 2"/>
          <p:cNvSpPr>
            <a:spLocks noGrp="1"/>
          </p:cNvSpPr>
          <p:nvPr>
            <p:ph type="body" idx="1"/>
          </p:nvPr>
        </p:nvSpPr>
        <p:spPr/>
        <p:txBody>
          <a:bodyPr/>
          <a:lstStyle/>
          <a:p>
            <a:r>
              <a:rPr lang="en-US" dirty="0"/>
              <a:t>Introduction:</a:t>
            </a:r>
            <a:r>
              <a:rPr lang="en-US" baseline="0" dirty="0"/>
              <a:t> Step 4 page (activity)</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7</a:t>
            </a:fld>
            <a:endParaRPr lang="en-US"/>
          </a:p>
        </p:txBody>
      </p:sp>
    </p:spTree>
    <p:extLst>
      <p:ext uri="{BB962C8B-B14F-4D97-AF65-F5344CB8AC3E}">
        <p14:creationId xmlns:p14="http://schemas.microsoft.com/office/powerpoint/2010/main" val="1693129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Mindset Page</a:t>
            </a:r>
          </a:p>
        </p:txBody>
      </p:sp>
      <p:sp>
        <p:nvSpPr>
          <p:cNvPr id="4" name="Slide Number Placeholder 3"/>
          <p:cNvSpPr>
            <a:spLocks noGrp="1"/>
          </p:cNvSpPr>
          <p:nvPr>
            <p:ph type="sldNum" sz="quarter" idx="10"/>
          </p:nvPr>
        </p:nvSpPr>
        <p:spPr/>
        <p:txBody>
          <a:bodyPr/>
          <a:lstStyle/>
          <a:p>
            <a:fld id="{4EC8D6CF-105A-48F0-96F3-E2A39C263FB4}" type="slidenum">
              <a:rPr lang="en-US" smtClean="0"/>
              <a:t>8</a:t>
            </a:fld>
            <a:endParaRPr lang="en-US"/>
          </a:p>
        </p:txBody>
      </p:sp>
    </p:spTree>
    <p:extLst>
      <p:ext uri="{BB962C8B-B14F-4D97-AF65-F5344CB8AC3E}">
        <p14:creationId xmlns:p14="http://schemas.microsoft.com/office/powerpoint/2010/main" val="2989508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Intelligence Mindset:</a:t>
            </a:r>
            <a:r>
              <a:rPr lang="en-US" baseline="0" dirty="0"/>
              <a:t> Step 1 Page (Teaching video)</a:t>
            </a:r>
          </a:p>
          <a:p>
            <a:endParaRPr lang="en-US" dirty="0"/>
          </a:p>
          <a:p>
            <a:r>
              <a:rPr lang="en-US" dirty="0"/>
              <a:t>Video Link (Also</a:t>
            </a:r>
            <a:r>
              <a:rPr lang="en-US" baseline="0" dirty="0"/>
              <a:t> embedded in slide): https://</a:t>
            </a:r>
            <a:r>
              <a:rPr lang="en-US" baseline="0" dirty="0" err="1"/>
              <a:t>www.youtube.com</a:t>
            </a:r>
            <a:r>
              <a:rPr lang="en-US" baseline="0" dirty="0"/>
              <a:t>/</a:t>
            </a:r>
            <a:r>
              <a:rPr lang="en-US" baseline="0" dirty="0" err="1"/>
              <a:t>watch?v</a:t>
            </a:r>
            <a:r>
              <a:rPr lang="en-US" baseline="0" dirty="0"/>
              <a:t>=6vdeCIfWppY</a:t>
            </a:r>
            <a:endParaRPr lang="en-US" dirty="0"/>
          </a:p>
        </p:txBody>
      </p:sp>
      <p:sp>
        <p:nvSpPr>
          <p:cNvPr id="4" name="Slide Number Placeholder 3"/>
          <p:cNvSpPr>
            <a:spLocks noGrp="1"/>
          </p:cNvSpPr>
          <p:nvPr>
            <p:ph type="sldNum" sz="quarter" idx="10"/>
          </p:nvPr>
        </p:nvSpPr>
        <p:spPr/>
        <p:txBody>
          <a:bodyPr/>
          <a:lstStyle/>
          <a:p>
            <a:fld id="{4EC8D6CF-105A-48F0-96F3-E2A39C263FB4}" type="slidenum">
              <a:rPr lang="en-US" smtClean="0"/>
              <a:t>9</a:t>
            </a:fld>
            <a:endParaRPr lang="en-US"/>
          </a:p>
        </p:txBody>
      </p:sp>
    </p:spTree>
    <p:extLst>
      <p:ext uri="{BB962C8B-B14F-4D97-AF65-F5344CB8AC3E}">
        <p14:creationId xmlns:p14="http://schemas.microsoft.com/office/powerpoint/2010/main" val="129158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D447FB-82E9-4A9E-A8D1-4DFD65FCE833}"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89155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447FB-82E9-4A9E-A8D1-4DFD65FCE833}"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3886815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447FB-82E9-4A9E-A8D1-4DFD65FCE833}"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3860753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447FB-82E9-4A9E-A8D1-4DFD65FCE833}"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2842891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D447FB-82E9-4A9E-A8D1-4DFD65FCE833}"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2405197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D447FB-82E9-4A9E-A8D1-4DFD65FCE833}"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396696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D447FB-82E9-4A9E-A8D1-4DFD65FCE833}" type="datetimeFigureOut">
              <a:rPr lang="en-US" smtClean="0"/>
              <a:t>6/28/22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421976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D447FB-82E9-4A9E-A8D1-4DFD65FCE833}" type="datetimeFigureOut">
              <a:rPr lang="en-US" smtClean="0"/>
              <a:t>6/28/22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1372730968"/>
      </p:ext>
    </p:extLst>
  </p:cSld>
  <p:clrMapOvr>
    <a:masterClrMapping/>
  </p:clrMapOvr>
  <p:extLst>
    <p:ext uri="{DCECCB84-F9BA-43D5-87BE-67443E8EF086}">
      <p15:sldGuideLst xmlns:p15="http://schemas.microsoft.com/office/powerpoint/2012/main">
        <p15:guide id="1" pos="2880" userDrawn="1">
          <p15:clr>
            <a:srgbClr val="FBAE40"/>
          </p15:clr>
        </p15:guide>
        <p15:guide id="2" pos="295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447FB-82E9-4A9E-A8D1-4DFD65FCE833}" type="datetimeFigureOut">
              <a:rPr lang="en-US" smtClean="0"/>
              <a:t>6/28/22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148849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DD447FB-82E9-4A9E-A8D1-4DFD65FCE833}"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313103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DD447FB-82E9-4A9E-A8D1-4DFD65FCE833}"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B372A-66B8-4DBD-BBCC-5E52B8438C67}" type="slidenum">
              <a:rPr lang="en-US" smtClean="0"/>
              <a:t>‹#›</a:t>
            </a:fld>
            <a:endParaRPr lang="en-US"/>
          </a:p>
        </p:txBody>
      </p:sp>
    </p:spTree>
    <p:extLst>
      <p:ext uri="{BB962C8B-B14F-4D97-AF65-F5344CB8AC3E}">
        <p14:creationId xmlns:p14="http://schemas.microsoft.com/office/powerpoint/2010/main" val="211928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D447FB-82E9-4A9E-A8D1-4DFD65FCE833}" type="datetimeFigureOut">
              <a:rPr lang="en-US" smtClean="0"/>
              <a:t>6/28/22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8B372A-66B8-4DBD-BBCC-5E52B8438C67}" type="slidenum">
              <a:rPr lang="en-US" smtClean="0"/>
              <a:t>‹#›</a:t>
            </a:fld>
            <a:endParaRPr lang="en-US"/>
          </a:p>
        </p:txBody>
      </p:sp>
    </p:spTree>
    <p:extLst>
      <p:ext uri="{BB962C8B-B14F-4D97-AF65-F5344CB8AC3E}">
        <p14:creationId xmlns:p14="http://schemas.microsoft.com/office/powerpoint/2010/main" val="135161336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youtube.com/watch?v=5Jr3vqojN-A" TargetMode="Externa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55069"/>
            <a:ext cx="7772400" cy="1869281"/>
          </a:xfrm>
        </p:spPr>
        <p:txBody>
          <a:bodyPr>
            <a:noAutofit/>
          </a:bodyPr>
          <a:lstStyle/>
          <a:p>
            <a:r>
              <a:rPr lang="en-US" sz="4950" dirty="0">
                <a:solidFill>
                  <a:srgbClr val="54002A"/>
                </a:solidFill>
              </a:rPr>
              <a:t>Project Growing Minds Website</a:t>
            </a:r>
          </a:p>
        </p:txBody>
      </p:sp>
    </p:spTree>
    <p:extLst>
      <p:ext uri="{BB962C8B-B14F-4D97-AF65-F5344CB8AC3E}">
        <p14:creationId xmlns:p14="http://schemas.microsoft.com/office/powerpoint/2010/main" val="1506380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174" y="1573475"/>
            <a:ext cx="7559602" cy="4252276"/>
          </a:xfrm>
          <a:prstGeom prst="rect">
            <a:avLst/>
          </a:prstGeom>
        </p:spPr>
      </p:pic>
      <p:pic>
        <p:nvPicPr>
          <p:cNvPr id="7" name="Picture 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861118" y="968567"/>
            <a:ext cx="3229193" cy="523220"/>
          </a:xfrm>
          <a:prstGeom prst="rect">
            <a:avLst/>
          </a:prstGeom>
        </p:spPr>
        <p:txBody>
          <a:bodyPr wrap="square">
            <a:spAutoFit/>
          </a:bodyPr>
          <a:lstStyle/>
          <a:p>
            <a:r>
              <a:rPr lang="en-US" sz="2800" dirty="0">
                <a:solidFill>
                  <a:srgbClr val="52BA84"/>
                </a:solidFill>
              </a:rPr>
              <a:t>Intelligence Mindset</a:t>
            </a:r>
          </a:p>
        </p:txBody>
      </p:sp>
    </p:spTree>
    <p:extLst>
      <p:ext uri="{BB962C8B-B14F-4D97-AF65-F5344CB8AC3E}">
        <p14:creationId xmlns:p14="http://schemas.microsoft.com/office/powerpoint/2010/main" val="4025588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2 Student Ti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pic>
        <p:nvPicPr>
          <p:cNvPr id="7" name="Picture 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861118" y="968567"/>
            <a:ext cx="3229193" cy="523220"/>
          </a:xfrm>
          <a:prstGeom prst="rect">
            <a:avLst/>
          </a:prstGeom>
        </p:spPr>
        <p:txBody>
          <a:bodyPr wrap="square">
            <a:spAutoFit/>
          </a:bodyPr>
          <a:lstStyle/>
          <a:p>
            <a:r>
              <a:rPr lang="en-US" sz="2800" dirty="0">
                <a:solidFill>
                  <a:srgbClr val="52BA84"/>
                </a:solidFill>
              </a:rPr>
              <a:t>Intelligence Mindset</a:t>
            </a:r>
          </a:p>
        </p:txBody>
      </p:sp>
    </p:spTree>
    <p:extLst>
      <p:ext uri="{BB962C8B-B14F-4D97-AF65-F5344CB8AC3E}">
        <p14:creationId xmlns:p14="http://schemas.microsoft.com/office/powerpoint/2010/main" val="771941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t="-946" b="-607"/>
          <a:stretch/>
        </p:blipFill>
        <p:spPr>
          <a:xfrm>
            <a:off x="909287" y="1359256"/>
            <a:ext cx="7249809" cy="5498743"/>
          </a:xfrm>
        </p:spPr>
      </p:pic>
      <p:pic>
        <p:nvPicPr>
          <p:cNvPr id="7"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861118" y="968567"/>
            <a:ext cx="3229193" cy="523220"/>
          </a:xfrm>
          <a:prstGeom prst="rect">
            <a:avLst/>
          </a:prstGeom>
        </p:spPr>
        <p:txBody>
          <a:bodyPr wrap="square">
            <a:spAutoFit/>
          </a:bodyPr>
          <a:lstStyle/>
          <a:p>
            <a:r>
              <a:rPr lang="en-US" sz="2800" dirty="0">
                <a:solidFill>
                  <a:srgbClr val="52BA84"/>
                </a:solidFill>
              </a:rPr>
              <a:t>Intelligence Mindset</a:t>
            </a:r>
          </a:p>
        </p:txBody>
      </p:sp>
    </p:spTree>
    <p:extLst>
      <p:ext uri="{BB962C8B-B14F-4D97-AF65-F5344CB8AC3E}">
        <p14:creationId xmlns:p14="http://schemas.microsoft.com/office/powerpoint/2010/main" val="174431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969" b="34513"/>
          <a:stretch/>
        </p:blipFill>
        <p:spPr>
          <a:xfrm>
            <a:off x="387504" y="1829518"/>
            <a:ext cx="8374376" cy="3379226"/>
          </a:xfrm>
          <a:prstGeom prst="rect">
            <a:avLst/>
          </a:prstGeom>
        </p:spPr>
      </p:pic>
      <p:pic>
        <p:nvPicPr>
          <p:cNvPr id="8" name="Picture 7"/>
          <p:cNvPicPr>
            <a:picLocks noChangeAspect="1"/>
          </p:cNvPicPr>
          <p:nvPr/>
        </p:nvPicPr>
        <p:blipFill>
          <a:blip r:embed="rId4"/>
          <a:stretch>
            <a:fillRect/>
          </a:stretch>
        </p:blipFill>
        <p:spPr>
          <a:xfrm>
            <a:off x="1808349" y="4905883"/>
            <a:ext cx="5612625" cy="1736880"/>
          </a:xfrm>
          <a:prstGeom prst="rect">
            <a:avLst/>
          </a:prstGeom>
        </p:spPr>
      </p:pic>
      <p:pic>
        <p:nvPicPr>
          <p:cNvPr id="9" name="Picture 8"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861118" y="968567"/>
            <a:ext cx="3229193" cy="523220"/>
          </a:xfrm>
          <a:prstGeom prst="rect">
            <a:avLst/>
          </a:prstGeom>
        </p:spPr>
        <p:txBody>
          <a:bodyPr wrap="square">
            <a:spAutoFit/>
          </a:bodyPr>
          <a:lstStyle/>
          <a:p>
            <a:r>
              <a:rPr lang="en-US" sz="2800" dirty="0">
                <a:solidFill>
                  <a:srgbClr val="52BA84"/>
                </a:solidFill>
              </a:rPr>
              <a:t>Self-Control Mindset</a:t>
            </a:r>
          </a:p>
        </p:txBody>
      </p:sp>
    </p:spTree>
    <p:extLst>
      <p:ext uri="{BB962C8B-B14F-4D97-AF65-F5344CB8AC3E}">
        <p14:creationId xmlns:p14="http://schemas.microsoft.com/office/powerpoint/2010/main" val="27847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6079" r="819" b="38444"/>
          <a:stretch/>
        </p:blipFill>
        <p:spPr>
          <a:xfrm>
            <a:off x="0" y="1851041"/>
            <a:ext cx="9144001" cy="3400750"/>
          </a:xfrm>
          <a:prstGeom prst="rect">
            <a:avLst/>
          </a:prstGeom>
        </p:spPr>
      </p:pic>
      <p:pic>
        <p:nvPicPr>
          <p:cNvPr id="6" name="Picture 5"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861118" y="968567"/>
            <a:ext cx="3229193" cy="523220"/>
          </a:xfrm>
          <a:prstGeom prst="rect">
            <a:avLst/>
          </a:prstGeom>
        </p:spPr>
        <p:txBody>
          <a:bodyPr wrap="square">
            <a:spAutoFit/>
          </a:bodyPr>
          <a:lstStyle/>
          <a:p>
            <a:r>
              <a:rPr lang="en-US" sz="2800" dirty="0">
                <a:solidFill>
                  <a:srgbClr val="52BA84"/>
                </a:solidFill>
              </a:rPr>
              <a:t>Self-Control Mindset</a:t>
            </a:r>
          </a:p>
        </p:txBody>
      </p:sp>
    </p:spTree>
    <p:extLst>
      <p:ext uri="{BB962C8B-B14F-4D97-AF65-F5344CB8AC3E}">
        <p14:creationId xmlns:p14="http://schemas.microsoft.com/office/powerpoint/2010/main" val="138911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61118" y="968567"/>
            <a:ext cx="3229193" cy="523220"/>
          </a:xfrm>
          <a:prstGeom prst="rect">
            <a:avLst/>
          </a:prstGeom>
        </p:spPr>
        <p:txBody>
          <a:bodyPr wrap="square">
            <a:spAutoFit/>
          </a:bodyPr>
          <a:lstStyle/>
          <a:p>
            <a:r>
              <a:rPr lang="en-US" sz="2800" dirty="0">
                <a:solidFill>
                  <a:srgbClr val="52BA84"/>
                </a:solidFill>
              </a:rPr>
              <a:t>Self-Control Mindset</a:t>
            </a:r>
          </a:p>
        </p:txBody>
      </p:sp>
      <p:pic>
        <p:nvPicPr>
          <p:cNvPr id="6" name="The Marshmallow Te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1056" y="1545753"/>
            <a:ext cx="7909431" cy="4449055"/>
          </a:xfrm>
          <a:prstGeom prst="rect">
            <a:avLst/>
          </a:prstGeom>
        </p:spPr>
      </p:pic>
    </p:spTree>
    <p:extLst>
      <p:ext uri="{BB962C8B-B14F-4D97-AF65-F5344CB8AC3E}">
        <p14:creationId xmlns:p14="http://schemas.microsoft.com/office/powerpoint/2010/main" val="2191837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6154"/>
          <a:stretch/>
        </p:blipFill>
        <p:spPr>
          <a:xfrm>
            <a:off x="1509902" y="172189"/>
            <a:ext cx="6177222" cy="3938679"/>
          </a:xfrm>
          <a:prstGeom prst="rect">
            <a:avLst/>
          </a:prstGeom>
        </p:spPr>
      </p:pic>
      <p:pic>
        <p:nvPicPr>
          <p:cNvPr id="5" name="Picture 4"/>
          <p:cNvPicPr>
            <a:picLocks noChangeAspect="1"/>
          </p:cNvPicPr>
          <p:nvPr/>
        </p:nvPicPr>
        <p:blipFill rotWithShape="1">
          <a:blip r:embed="rId4"/>
          <a:srcRect b="16035"/>
          <a:stretch/>
        </p:blipFill>
        <p:spPr>
          <a:xfrm>
            <a:off x="1638765" y="4024938"/>
            <a:ext cx="5913186" cy="2324563"/>
          </a:xfrm>
          <a:prstGeom prst="rect">
            <a:avLst/>
          </a:prstGeom>
        </p:spPr>
      </p:pic>
    </p:spTree>
    <p:extLst>
      <p:ext uri="{BB962C8B-B14F-4D97-AF65-F5344CB8AC3E}">
        <p14:creationId xmlns:p14="http://schemas.microsoft.com/office/powerpoint/2010/main" val="766363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6967" y="1463614"/>
            <a:ext cx="6666849" cy="5427499"/>
          </a:xfrm>
          <a:prstGeom prst="rect">
            <a:avLst/>
          </a:prstGeom>
        </p:spPr>
      </p:pic>
      <p:pic>
        <p:nvPicPr>
          <p:cNvPr id="5"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861118" y="968567"/>
            <a:ext cx="3229193" cy="523220"/>
          </a:xfrm>
          <a:prstGeom prst="rect">
            <a:avLst/>
          </a:prstGeom>
        </p:spPr>
        <p:txBody>
          <a:bodyPr wrap="square">
            <a:spAutoFit/>
          </a:bodyPr>
          <a:lstStyle/>
          <a:p>
            <a:r>
              <a:rPr lang="en-US" sz="2800" dirty="0">
                <a:solidFill>
                  <a:srgbClr val="52BA84"/>
                </a:solidFill>
              </a:rPr>
              <a:t>Self-Control Mindset</a:t>
            </a:r>
          </a:p>
        </p:txBody>
      </p:sp>
    </p:spTree>
    <p:extLst>
      <p:ext uri="{BB962C8B-B14F-4D97-AF65-F5344CB8AC3E}">
        <p14:creationId xmlns:p14="http://schemas.microsoft.com/office/powerpoint/2010/main" val="3249403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8619"/>
          <a:stretch/>
        </p:blipFill>
        <p:spPr>
          <a:xfrm>
            <a:off x="275528" y="1825079"/>
            <a:ext cx="8636000" cy="3426713"/>
          </a:xfrm>
          <a:prstGeom prst="rect">
            <a:avLst/>
          </a:prstGeom>
        </p:spPr>
      </p:pic>
      <p:pic>
        <p:nvPicPr>
          <p:cNvPr id="3" name="Picture 2"/>
          <p:cNvPicPr>
            <a:picLocks noChangeAspect="1"/>
          </p:cNvPicPr>
          <p:nvPr/>
        </p:nvPicPr>
        <p:blipFill>
          <a:blip r:embed="rId4"/>
          <a:stretch>
            <a:fillRect/>
          </a:stretch>
        </p:blipFill>
        <p:spPr>
          <a:xfrm>
            <a:off x="1485430" y="4893724"/>
            <a:ext cx="5791020" cy="1792085"/>
          </a:xfrm>
          <a:prstGeom prst="rect">
            <a:avLst/>
          </a:prstGeom>
        </p:spPr>
      </p:pic>
      <p:pic>
        <p:nvPicPr>
          <p:cNvPr id="4" name="Picture 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861118" y="968567"/>
            <a:ext cx="3229193" cy="523220"/>
          </a:xfrm>
          <a:prstGeom prst="rect">
            <a:avLst/>
          </a:prstGeom>
        </p:spPr>
        <p:txBody>
          <a:bodyPr wrap="square">
            <a:spAutoFit/>
          </a:bodyPr>
          <a:lstStyle/>
          <a:p>
            <a:r>
              <a:rPr lang="en-US" sz="2800" dirty="0">
                <a:solidFill>
                  <a:srgbClr val="52BA84"/>
                </a:solidFill>
              </a:rPr>
              <a:t>Person Mindset</a:t>
            </a:r>
          </a:p>
        </p:txBody>
      </p:sp>
    </p:spTree>
    <p:extLst>
      <p:ext uri="{BB962C8B-B14F-4D97-AF65-F5344CB8AC3E}">
        <p14:creationId xmlns:p14="http://schemas.microsoft.com/office/powerpoint/2010/main" val="2932561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7335" b="32635"/>
          <a:stretch/>
        </p:blipFill>
        <p:spPr>
          <a:xfrm>
            <a:off x="201213" y="1666967"/>
            <a:ext cx="8723689" cy="3967907"/>
          </a:xfrm>
          <a:prstGeom prst="rect">
            <a:avLst/>
          </a:prstGeom>
        </p:spPr>
      </p:pic>
      <p:pic>
        <p:nvPicPr>
          <p:cNvPr id="3"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861118" y="968567"/>
            <a:ext cx="3229193" cy="523220"/>
          </a:xfrm>
          <a:prstGeom prst="rect">
            <a:avLst/>
          </a:prstGeom>
        </p:spPr>
        <p:txBody>
          <a:bodyPr wrap="square">
            <a:spAutoFit/>
          </a:bodyPr>
          <a:lstStyle/>
          <a:p>
            <a:r>
              <a:rPr lang="en-US" sz="2800" dirty="0">
                <a:solidFill>
                  <a:srgbClr val="52BA84"/>
                </a:solidFill>
              </a:rPr>
              <a:t>Person Mindset</a:t>
            </a:r>
          </a:p>
        </p:txBody>
      </p:sp>
    </p:spTree>
    <p:extLst>
      <p:ext uri="{BB962C8B-B14F-4D97-AF65-F5344CB8AC3E}">
        <p14:creationId xmlns:p14="http://schemas.microsoft.com/office/powerpoint/2010/main" val="68401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grow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590" y="3329162"/>
            <a:ext cx="5536505" cy="171332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a:spLocks noGrp="1"/>
          </p:cNvSpPr>
          <p:nvPr>
            <p:ph idx="1"/>
          </p:nvPr>
        </p:nvSpPr>
        <p:spPr>
          <a:xfrm>
            <a:off x="166142" y="1114058"/>
            <a:ext cx="8661399" cy="5344352"/>
          </a:xfrm>
        </p:spPr>
        <p:txBody>
          <a:bodyPr>
            <a:normAutofit/>
          </a:bodyPr>
          <a:lstStyle/>
          <a:p>
            <a:pPr marL="0" indent="0" algn="ctr">
              <a:buNone/>
            </a:pPr>
            <a:r>
              <a:rPr lang="en-US" b="1" dirty="0">
                <a:solidFill>
                  <a:schemeClr val="bg2">
                    <a:lumMod val="10000"/>
                  </a:schemeClr>
                </a:solidFill>
              </a:rPr>
              <a:t>WELCOME TO PROJECT GROWING MINDS</a:t>
            </a:r>
          </a:p>
          <a:p>
            <a:pPr marL="0" indent="0" algn="ctr">
              <a:spcBef>
                <a:spcPts val="0"/>
              </a:spcBef>
              <a:buNone/>
            </a:pPr>
            <a:r>
              <a:rPr lang="en-US" sz="1800" dirty="0">
                <a:solidFill>
                  <a:schemeClr val="bg2">
                    <a:lumMod val="10000"/>
                  </a:schemeClr>
                </a:solidFill>
              </a:rPr>
              <a:t>This website was designed for teen girls like you. We want to show you how your mindset, or the way you view your intelligence and abilities, can make a big difference in your performance in school. We’ll start by explaining what mindsets are and then give you information about how having a growth mindset can help you succeed. You’ll even get tips for fostering a growth mindset from college students who understand the challenges you face as high school students. By the end, we hope you will have learned that MINDSETS MATTER!</a:t>
            </a:r>
          </a:p>
          <a:p>
            <a:pPr marL="0" indent="0" algn="ctr">
              <a:buNone/>
            </a:pPr>
            <a:endParaRPr lang="en-US" b="1" dirty="0">
              <a:solidFill>
                <a:schemeClr val="bg2">
                  <a:lumMod val="10000"/>
                </a:schemeClr>
              </a:solidFill>
            </a:endParaRPr>
          </a:p>
          <a:p>
            <a:pPr marL="0" indent="0" algn="ctr">
              <a:buNone/>
            </a:pPr>
            <a:endParaRPr lang="en-US" b="1" dirty="0">
              <a:solidFill>
                <a:schemeClr val="bg2">
                  <a:lumMod val="10000"/>
                </a:schemeClr>
              </a:solidFill>
            </a:endParaRPr>
          </a:p>
          <a:p>
            <a:pPr marL="0" indent="0" algn="ctr">
              <a:buNone/>
            </a:pPr>
            <a:endParaRPr lang="en-US" b="1" dirty="0">
              <a:solidFill>
                <a:schemeClr val="bg2">
                  <a:lumMod val="10000"/>
                </a:schemeClr>
              </a:solidFill>
            </a:endParaRPr>
          </a:p>
          <a:p>
            <a:pPr marL="0" indent="0" algn="ctr">
              <a:buNone/>
            </a:pPr>
            <a:r>
              <a:rPr lang="en-US" sz="2000" dirty="0">
                <a:solidFill>
                  <a:schemeClr val="bg2">
                    <a:lumMod val="10000"/>
                  </a:schemeClr>
                </a:solidFill>
              </a:rPr>
              <a:t>Instructions: Please move through each section in order making sure to complete all four steps before moving on to the next section. </a:t>
            </a:r>
          </a:p>
        </p:txBody>
      </p:sp>
      <p:pic>
        <p:nvPicPr>
          <p:cNvPr id="1028" name="Picture 4"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23" y="320611"/>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6876789" y="5780936"/>
            <a:ext cx="1771911" cy="770175"/>
          </a:xfrm>
          <a:prstGeom prst="roundRect">
            <a:avLst/>
          </a:prstGeom>
          <a:solidFill>
            <a:srgbClr val="52BA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TextBox 3"/>
          <p:cNvSpPr txBox="1"/>
          <p:nvPr/>
        </p:nvSpPr>
        <p:spPr>
          <a:xfrm>
            <a:off x="6876788" y="5873635"/>
            <a:ext cx="1771911" cy="584775"/>
          </a:xfrm>
          <a:prstGeom prst="rect">
            <a:avLst/>
          </a:prstGeom>
          <a:noFill/>
        </p:spPr>
        <p:txBody>
          <a:bodyPr wrap="square" rtlCol="0">
            <a:spAutoFit/>
          </a:bodyPr>
          <a:lstStyle/>
          <a:p>
            <a:pPr algn="ctr"/>
            <a:r>
              <a:rPr lang="en-US" sz="1600" dirty="0"/>
              <a:t>CLICK HERE TO BEGIN</a:t>
            </a:r>
          </a:p>
        </p:txBody>
      </p:sp>
    </p:spTree>
    <p:extLst>
      <p:ext uri="{BB962C8B-B14F-4D97-AF65-F5344CB8AC3E}">
        <p14:creationId xmlns:p14="http://schemas.microsoft.com/office/powerpoint/2010/main" val="29562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861118" y="968567"/>
            <a:ext cx="3229193" cy="523220"/>
          </a:xfrm>
          <a:prstGeom prst="rect">
            <a:avLst/>
          </a:prstGeom>
        </p:spPr>
        <p:txBody>
          <a:bodyPr wrap="square">
            <a:spAutoFit/>
          </a:bodyPr>
          <a:lstStyle/>
          <a:p>
            <a:r>
              <a:rPr lang="en-US" sz="2800" dirty="0">
                <a:solidFill>
                  <a:srgbClr val="52BA84"/>
                </a:solidFill>
              </a:rPr>
              <a:t>Person Mindset</a:t>
            </a:r>
          </a:p>
        </p:txBody>
      </p:sp>
      <p:pic>
        <p:nvPicPr>
          <p:cNvPr id="4" name="Picture 3"/>
          <p:cNvPicPr>
            <a:picLocks noChangeAspect="1"/>
          </p:cNvPicPr>
          <p:nvPr/>
        </p:nvPicPr>
        <p:blipFill rotWithShape="1">
          <a:blip r:embed="rId4"/>
          <a:srcRect r="4458" b="24754"/>
          <a:stretch/>
        </p:blipFill>
        <p:spPr>
          <a:xfrm>
            <a:off x="128272" y="1844002"/>
            <a:ext cx="8814515" cy="3826649"/>
          </a:xfrm>
          <a:prstGeom prst="rect">
            <a:avLst/>
          </a:prstGeom>
        </p:spPr>
      </p:pic>
    </p:spTree>
    <p:extLst>
      <p:ext uri="{BB962C8B-B14F-4D97-AF65-F5344CB8AC3E}">
        <p14:creationId xmlns:p14="http://schemas.microsoft.com/office/powerpoint/2010/main" val="817485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861118" y="968567"/>
            <a:ext cx="3229193" cy="523220"/>
          </a:xfrm>
          <a:prstGeom prst="rect">
            <a:avLst/>
          </a:prstGeom>
        </p:spPr>
        <p:txBody>
          <a:bodyPr wrap="square">
            <a:spAutoFit/>
          </a:bodyPr>
          <a:lstStyle/>
          <a:p>
            <a:r>
              <a:rPr lang="en-US" sz="2800" dirty="0">
                <a:solidFill>
                  <a:srgbClr val="52BA84"/>
                </a:solidFill>
              </a:rPr>
              <a:t>Person Mindset</a:t>
            </a:r>
          </a:p>
        </p:txBody>
      </p:sp>
      <p:pic>
        <p:nvPicPr>
          <p:cNvPr id="4" name="Self-Confidence Student T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5313" y="1536547"/>
            <a:ext cx="8128000" cy="4572000"/>
          </a:xfrm>
          <a:prstGeom prst="rect">
            <a:avLst/>
          </a:prstGeom>
        </p:spPr>
      </p:pic>
    </p:spTree>
    <p:extLst>
      <p:ext uri="{BB962C8B-B14F-4D97-AF65-F5344CB8AC3E}">
        <p14:creationId xmlns:p14="http://schemas.microsoft.com/office/powerpoint/2010/main" val="2709133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861118" y="968567"/>
            <a:ext cx="3229193" cy="523220"/>
          </a:xfrm>
          <a:prstGeom prst="rect">
            <a:avLst/>
          </a:prstGeom>
        </p:spPr>
        <p:txBody>
          <a:bodyPr wrap="square">
            <a:spAutoFit/>
          </a:bodyPr>
          <a:lstStyle/>
          <a:p>
            <a:r>
              <a:rPr lang="en-US" sz="2800" dirty="0">
                <a:solidFill>
                  <a:srgbClr val="52BA84"/>
                </a:solidFill>
              </a:rPr>
              <a:t>Person Mindset</a:t>
            </a:r>
          </a:p>
        </p:txBody>
      </p:sp>
      <p:pic>
        <p:nvPicPr>
          <p:cNvPr id="4" name="Picture 3"/>
          <p:cNvPicPr>
            <a:picLocks noChangeAspect="1"/>
          </p:cNvPicPr>
          <p:nvPr/>
        </p:nvPicPr>
        <p:blipFill>
          <a:blip r:embed="rId4"/>
          <a:stretch>
            <a:fillRect/>
          </a:stretch>
        </p:blipFill>
        <p:spPr>
          <a:xfrm>
            <a:off x="1195695" y="1408528"/>
            <a:ext cx="6942242" cy="5324253"/>
          </a:xfrm>
          <a:prstGeom prst="rect">
            <a:avLst/>
          </a:prstGeom>
        </p:spPr>
      </p:pic>
    </p:spTree>
    <p:extLst>
      <p:ext uri="{BB962C8B-B14F-4D97-AF65-F5344CB8AC3E}">
        <p14:creationId xmlns:p14="http://schemas.microsoft.com/office/powerpoint/2010/main" val="1831570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8046" b="8811"/>
          <a:stretch/>
        </p:blipFill>
        <p:spPr>
          <a:xfrm>
            <a:off x="447886" y="1448969"/>
            <a:ext cx="7922563" cy="3779422"/>
          </a:xfrm>
          <a:prstGeom prst="rect">
            <a:avLst/>
          </a:prstGeom>
        </p:spPr>
      </p:pic>
      <p:pic>
        <p:nvPicPr>
          <p:cNvPr id="3"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861118" y="968567"/>
            <a:ext cx="3229193" cy="523220"/>
          </a:xfrm>
          <a:prstGeom prst="rect">
            <a:avLst/>
          </a:prstGeom>
        </p:spPr>
        <p:txBody>
          <a:bodyPr wrap="square">
            <a:spAutoFit/>
          </a:bodyPr>
          <a:lstStyle/>
          <a:p>
            <a:r>
              <a:rPr lang="en-US" sz="2800" dirty="0">
                <a:solidFill>
                  <a:srgbClr val="52BA84"/>
                </a:solidFill>
              </a:rPr>
              <a:t>Summary</a:t>
            </a:r>
          </a:p>
        </p:txBody>
      </p:sp>
      <p:pic>
        <p:nvPicPr>
          <p:cNvPr id="5" name="Picture 4"/>
          <p:cNvPicPr>
            <a:picLocks noChangeAspect="1"/>
          </p:cNvPicPr>
          <p:nvPr/>
        </p:nvPicPr>
        <p:blipFill>
          <a:blip r:embed="rId5"/>
          <a:stretch>
            <a:fillRect/>
          </a:stretch>
        </p:blipFill>
        <p:spPr>
          <a:xfrm>
            <a:off x="1234105" y="4887590"/>
            <a:ext cx="6367265" cy="1970410"/>
          </a:xfrm>
          <a:prstGeom prst="rect">
            <a:avLst/>
          </a:prstGeom>
        </p:spPr>
      </p:pic>
    </p:spTree>
    <p:extLst>
      <p:ext uri="{BB962C8B-B14F-4D97-AF65-F5344CB8AC3E}">
        <p14:creationId xmlns:p14="http://schemas.microsoft.com/office/powerpoint/2010/main" val="740670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0171" y="1537632"/>
            <a:ext cx="7302500" cy="4927600"/>
          </a:xfrm>
          <a:prstGeom prst="rect">
            <a:avLst/>
          </a:prstGeom>
        </p:spPr>
      </p:pic>
      <p:pic>
        <p:nvPicPr>
          <p:cNvPr id="3" name="Picture 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861118" y="968567"/>
            <a:ext cx="3229193" cy="523220"/>
          </a:xfrm>
          <a:prstGeom prst="rect">
            <a:avLst/>
          </a:prstGeom>
        </p:spPr>
        <p:txBody>
          <a:bodyPr wrap="square">
            <a:spAutoFit/>
          </a:bodyPr>
          <a:lstStyle/>
          <a:p>
            <a:r>
              <a:rPr lang="en-US" sz="2800" dirty="0">
                <a:solidFill>
                  <a:srgbClr val="52BA84"/>
                </a:solidFill>
              </a:rPr>
              <a:t>Summary</a:t>
            </a:r>
          </a:p>
        </p:txBody>
      </p:sp>
    </p:spTree>
    <p:extLst>
      <p:ext uri="{BB962C8B-B14F-4D97-AF65-F5344CB8AC3E}">
        <p14:creationId xmlns:p14="http://schemas.microsoft.com/office/powerpoint/2010/main" val="263749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1130300"/>
            <a:ext cx="8712200" cy="4597400"/>
          </a:xfrm>
          <a:prstGeom prst="rect">
            <a:avLst/>
          </a:prstGeom>
        </p:spPr>
      </p:pic>
    </p:spTree>
    <p:extLst>
      <p:ext uri="{BB962C8B-B14F-4D97-AF65-F5344CB8AC3E}">
        <p14:creationId xmlns:p14="http://schemas.microsoft.com/office/powerpoint/2010/main" val="3000046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Homepage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1477" y="2830320"/>
            <a:ext cx="7541046" cy="1848632"/>
          </a:xfrm>
        </p:spPr>
      </p:pic>
    </p:spTree>
    <p:extLst>
      <p:ext uri="{BB962C8B-B14F-4D97-AF65-F5344CB8AC3E}">
        <p14:creationId xmlns:p14="http://schemas.microsoft.com/office/powerpoint/2010/main" val="153881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Tab 1</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1477" y="2830320"/>
            <a:ext cx="7541046" cy="1848632"/>
          </a:xfrm>
        </p:spPr>
      </p:pic>
    </p:spTree>
    <p:extLst>
      <p:ext uri="{BB962C8B-B14F-4D97-AF65-F5344CB8AC3E}">
        <p14:creationId xmlns:p14="http://schemas.microsoft.com/office/powerpoint/2010/main" val="2995372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Tab 2</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1477" y="2830320"/>
            <a:ext cx="7541046" cy="1848632"/>
          </a:xfrm>
        </p:spPr>
      </p:pic>
    </p:spTree>
    <p:extLst>
      <p:ext uri="{BB962C8B-B14F-4D97-AF65-F5344CB8AC3E}">
        <p14:creationId xmlns:p14="http://schemas.microsoft.com/office/powerpoint/2010/main" val="2470526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Tab 3</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1477" y="2830320"/>
            <a:ext cx="7541046" cy="1848632"/>
          </a:xfrm>
        </p:spPr>
      </p:pic>
    </p:spTree>
    <p:extLst>
      <p:ext uri="{BB962C8B-B14F-4D97-AF65-F5344CB8AC3E}">
        <p14:creationId xmlns:p14="http://schemas.microsoft.com/office/powerpoint/2010/main" val="119659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3" y="320611"/>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76788" y="5873635"/>
            <a:ext cx="1771911" cy="584775"/>
          </a:xfrm>
          <a:prstGeom prst="rect">
            <a:avLst/>
          </a:prstGeom>
          <a:noFill/>
        </p:spPr>
        <p:txBody>
          <a:bodyPr wrap="square" rtlCol="0">
            <a:spAutoFit/>
          </a:bodyPr>
          <a:lstStyle/>
          <a:p>
            <a:pPr algn="ctr"/>
            <a:r>
              <a:rPr lang="en-US" sz="1600" dirty="0"/>
              <a:t>CLICK HERE TO EGIN</a:t>
            </a:r>
          </a:p>
        </p:txBody>
      </p:sp>
      <p:sp>
        <p:nvSpPr>
          <p:cNvPr id="2" name="Content Placeholder 1"/>
          <p:cNvSpPr>
            <a:spLocks noGrp="1"/>
          </p:cNvSpPr>
          <p:nvPr>
            <p:ph idx="1"/>
          </p:nvPr>
        </p:nvSpPr>
        <p:spPr>
          <a:xfrm>
            <a:off x="419099" y="970694"/>
            <a:ext cx="8229600" cy="5487716"/>
          </a:xfrm>
        </p:spPr>
        <p:txBody>
          <a:bodyPr>
            <a:normAutofit/>
          </a:bodyPr>
          <a:lstStyle/>
          <a:p>
            <a:pPr marL="0" indent="0">
              <a:buNone/>
            </a:pPr>
            <a:r>
              <a:rPr lang="en-US" sz="2800" dirty="0">
                <a:solidFill>
                  <a:srgbClr val="52BA84"/>
                </a:solidFill>
              </a:rPr>
              <a:t>Introduction</a:t>
            </a:r>
          </a:p>
          <a:p>
            <a:pPr marL="0" indent="0">
              <a:spcBef>
                <a:spcPts val="0"/>
              </a:spcBef>
              <a:buNone/>
            </a:pPr>
            <a:r>
              <a:rPr lang="en-US" sz="1800" dirty="0">
                <a:solidFill>
                  <a:srgbClr val="000000"/>
                </a:solidFill>
              </a:rPr>
              <a:t>The goal of this section is to introduce you to the concept of mindsets. Complete Steps 1-4 in order. Once you have finished, continue on using the button at the end of Step 4. Remember, make sure to complete the activity so we can assure you participated in all components. To see each section, click on the image.</a:t>
            </a:r>
          </a:p>
          <a:p>
            <a:pPr marL="0" indent="0">
              <a:spcBef>
                <a:spcPts val="0"/>
              </a:spcBef>
              <a:buNone/>
            </a:pPr>
            <a:endParaRPr lang="en-US" sz="1800" dirty="0">
              <a:solidFill>
                <a:srgbClr val="000000"/>
              </a:solidFill>
            </a:endParaRPr>
          </a:p>
          <a:p>
            <a:pPr marL="0" indent="0">
              <a:spcBef>
                <a:spcPts val="0"/>
              </a:spcBef>
              <a:buNone/>
            </a:pPr>
            <a:endParaRPr lang="en-US" sz="1800" dirty="0">
              <a:solidFill>
                <a:srgbClr val="000000"/>
              </a:solidFill>
            </a:endParaRPr>
          </a:p>
        </p:txBody>
      </p:sp>
      <p:pic>
        <p:nvPicPr>
          <p:cNvPr id="2052" name="Picture 4" descr="intr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05" y="3104952"/>
            <a:ext cx="1415910" cy="141591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ntro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503" y="3104952"/>
            <a:ext cx="1415910" cy="1415910"/>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intro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1636" y="3120925"/>
            <a:ext cx="1447801" cy="1447801"/>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intro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609" y="3104952"/>
            <a:ext cx="1549340" cy="15493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88169" y="4654292"/>
            <a:ext cx="1624181" cy="461665"/>
          </a:xfrm>
          <a:prstGeom prst="rect">
            <a:avLst/>
          </a:prstGeom>
          <a:noFill/>
        </p:spPr>
        <p:txBody>
          <a:bodyPr wrap="square" rtlCol="0">
            <a:spAutoFit/>
          </a:bodyPr>
          <a:lstStyle/>
          <a:p>
            <a:pPr algn="ctr"/>
            <a:r>
              <a:rPr lang="en-US" sz="2400" b="1" dirty="0">
                <a:solidFill>
                  <a:srgbClr val="000000"/>
                </a:solidFill>
              </a:rPr>
              <a:t>STEP 1</a:t>
            </a:r>
          </a:p>
        </p:txBody>
      </p:sp>
      <p:sp>
        <p:nvSpPr>
          <p:cNvPr id="16" name="TextBox 15"/>
          <p:cNvSpPr txBox="1"/>
          <p:nvPr/>
        </p:nvSpPr>
        <p:spPr>
          <a:xfrm>
            <a:off x="2750367" y="4598413"/>
            <a:ext cx="1624181" cy="461665"/>
          </a:xfrm>
          <a:prstGeom prst="rect">
            <a:avLst/>
          </a:prstGeom>
          <a:noFill/>
        </p:spPr>
        <p:txBody>
          <a:bodyPr wrap="square" rtlCol="0">
            <a:spAutoFit/>
          </a:bodyPr>
          <a:lstStyle/>
          <a:p>
            <a:pPr algn="ctr"/>
            <a:r>
              <a:rPr lang="en-US" sz="2400" b="1" dirty="0">
                <a:solidFill>
                  <a:srgbClr val="000000"/>
                </a:solidFill>
              </a:rPr>
              <a:t>STEP 2</a:t>
            </a:r>
          </a:p>
        </p:txBody>
      </p:sp>
      <p:sp>
        <p:nvSpPr>
          <p:cNvPr id="17" name="TextBox 16"/>
          <p:cNvSpPr txBox="1"/>
          <p:nvPr/>
        </p:nvSpPr>
        <p:spPr>
          <a:xfrm>
            <a:off x="4959411" y="4645879"/>
            <a:ext cx="1624181" cy="461665"/>
          </a:xfrm>
          <a:prstGeom prst="rect">
            <a:avLst/>
          </a:prstGeom>
          <a:noFill/>
        </p:spPr>
        <p:txBody>
          <a:bodyPr wrap="square" rtlCol="0">
            <a:spAutoFit/>
          </a:bodyPr>
          <a:lstStyle/>
          <a:p>
            <a:pPr algn="ctr"/>
            <a:r>
              <a:rPr lang="en-US" sz="2400" b="1" dirty="0">
                <a:solidFill>
                  <a:srgbClr val="000000"/>
                </a:solidFill>
              </a:rPr>
              <a:t>STEP 3</a:t>
            </a:r>
          </a:p>
        </p:txBody>
      </p:sp>
      <p:sp>
        <p:nvSpPr>
          <p:cNvPr id="18" name="TextBox 17"/>
          <p:cNvSpPr txBox="1"/>
          <p:nvPr/>
        </p:nvSpPr>
        <p:spPr>
          <a:xfrm>
            <a:off x="7284188" y="4654292"/>
            <a:ext cx="1624181" cy="461665"/>
          </a:xfrm>
          <a:prstGeom prst="rect">
            <a:avLst/>
          </a:prstGeom>
          <a:noFill/>
        </p:spPr>
        <p:txBody>
          <a:bodyPr wrap="square" rtlCol="0">
            <a:spAutoFit/>
          </a:bodyPr>
          <a:lstStyle/>
          <a:p>
            <a:pPr algn="ctr"/>
            <a:r>
              <a:rPr lang="en-US" sz="2400" b="1" dirty="0">
                <a:solidFill>
                  <a:srgbClr val="000000"/>
                </a:solidFill>
              </a:rPr>
              <a:t>STEP 4</a:t>
            </a:r>
          </a:p>
        </p:txBody>
      </p:sp>
      <p:pic>
        <p:nvPicPr>
          <p:cNvPr id="2068" name="Picture 20" descr="grow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216" y="5153005"/>
            <a:ext cx="5413394" cy="16752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38549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Tab 4</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1477" y="2830320"/>
            <a:ext cx="7541046" cy="1848632"/>
          </a:xfrm>
        </p:spPr>
      </p:pic>
    </p:spTree>
    <p:extLst>
      <p:ext uri="{BB962C8B-B14F-4D97-AF65-F5344CB8AC3E}">
        <p14:creationId xmlns:p14="http://schemas.microsoft.com/office/powerpoint/2010/main" val="2622969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Logo for Tab 5</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1477" y="2830320"/>
            <a:ext cx="7541046" cy="1848632"/>
          </a:xfrm>
        </p:spPr>
      </p:pic>
    </p:spTree>
    <p:extLst>
      <p:ext uri="{BB962C8B-B14F-4D97-AF65-F5344CB8AC3E}">
        <p14:creationId xmlns:p14="http://schemas.microsoft.com/office/powerpoint/2010/main" val="1119629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3" y="320611"/>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76788" y="5873635"/>
            <a:ext cx="1771911" cy="584775"/>
          </a:xfrm>
          <a:prstGeom prst="rect">
            <a:avLst/>
          </a:prstGeom>
          <a:noFill/>
        </p:spPr>
        <p:txBody>
          <a:bodyPr wrap="square" rtlCol="0">
            <a:spAutoFit/>
          </a:bodyPr>
          <a:lstStyle/>
          <a:p>
            <a:pPr algn="ctr"/>
            <a:r>
              <a:rPr lang="en-US" sz="1600" dirty="0"/>
              <a:t>CLICK HERE TO EGIN</a:t>
            </a:r>
          </a:p>
        </p:txBody>
      </p:sp>
      <p:sp>
        <p:nvSpPr>
          <p:cNvPr id="2" name="Content Placeholder 1"/>
          <p:cNvSpPr>
            <a:spLocks noGrp="1"/>
          </p:cNvSpPr>
          <p:nvPr>
            <p:ph idx="1"/>
          </p:nvPr>
        </p:nvSpPr>
        <p:spPr>
          <a:xfrm>
            <a:off x="419099" y="970694"/>
            <a:ext cx="8229600" cy="5487716"/>
          </a:xfrm>
        </p:spPr>
        <p:txBody>
          <a:bodyPr>
            <a:normAutofit/>
          </a:bodyPr>
          <a:lstStyle/>
          <a:p>
            <a:pPr marL="0" indent="0">
              <a:buNone/>
            </a:pPr>
            <a:r>
              <a:rPr lang="en-US" sz="2800" dirty="0">
                <a:solidFill>
                  <a:srgbClr val="52BA84"/>
                </a:solidFill>
              </a:rPr>
              <a:t>Introduction</a:t>
            </a:r>
          </a:p>
          <a:p>
            <a:pPr marL="0" indent="0">
              <a:spcBef>
                <a:spcPts val="0"/>
              </a:spcBef>
              <a:buNone/>
            </a:pPr>
            <a:endParaRPr lang="en-US" sz="1800" dirty="0">
              <a:solidFill>
                <a:srgbClr val="000000"/>
              </a:solidFill>
            </a:endParaRPr>
          </a:p>
          <a:p>
            <a:pPr marL="0" indent="0">
              <a:spcBef>
                <a:spcPts val="0"/>
              </a:spcBef>
              <a:buNone/>
            </a:pPr>
            <a:endParaRPr lang="en-US" sz="1800" dirty="0">
              <a:solidFill>
                <a:srgbClr val="000000"/>
              </a:solidFill>
            </a:endParaRPr>
          </a:p>
        </p:txBody>
      </p:sp>
      <p:pic>
        <p:nvPicPr>
          <p:cNvPr id="5" name="Picture 4" descr="A picture containing graphical user interface&#10;&#10;Description automatically generated">
            <a:hlinkClick r:id="rId4"/>
            <a:extLst>
              <a:ext uri="{FF2B5EF4-FFF2-40B4-BE49-F238E27FC236}">
                <a16:creationId xmlns:a16="http://schemas.microsoft.com/office/drawing/2014/main" id="{2D4F000D-7A2B-8093-0DA4-9196425A3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476" y="1877946"/>
            <a:ext cx="8229601" cy="3995688"/>
          </a:xfrm>
          <a:prstGeom prst="rect">
            <a:avLst/>
          </a:prstGeom>
        </p:spPr>
      </p:pic>
    </p:spTree>
    <p:extLst>
      <p:ext uri="{BB962C8B-B14F-4D97-AF65-F5344CB8AC3E}">
        <p14:creationId xmlns:p14="http://schemas.microsoft.com/office/powerpoint/2010/main" val="1901312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76788" y="5873635"/>
            <a:ext cx="1771911" cy="584775"/>
          </a:xfrm>
          <a:prstGeom prst="rect">
            <a:avLst/>
          </a:prstGeom>
          <a:noFill/>
        </p:spPr>
        <p:txBody>
          <a:bodyPr wrap="square" rtlCol="0">
            <a:spAutoFit/>
          </a:bodyPr>
          <a:lstStyle/>
          <a:p>
            <a:pPr algn="ctr"/>
            <a:r>
              <a:rPr lang="en-US" sz="1600" dirty="0"/>
              <a:t>CLICK HERE TO EGIN</a:t>
            </a:r>
          </a:p>
        </p:txBody>
      </p:sp>
      <p:graphicFrame>
        <p:nvGraphicFramePr>
          <p:cNvPr id="6" name="Object 5"/>
          <p:cNvGraphicFramePr>
            <a:graphicFrameLocks noChangeAspect="1"/>
          </p:cNvGraphicFramePr>
          <p:nvPr>
            <p:extLst>
              <p:ext uri="{D42A27DB-BD31-4B8C-83A1-F6EECF244321}">
                <p14:modId xmlns:p14="http://schemas.microsoft.com/office/powerpoint/2010/main" val="1310899629"/>
              </p:ext>
            </p:extLst>
          </p:nvPr>
        </p:nvGraphicFramePr>
        <p:xfrm>
          <a:off x="1966587" y="0"/>
          <a:ext cx="5200498" cy="6728078"/>
        </p:xfrm>
        <a:graphic>
          <a:graphicData uri="http://schemas.openxmlformats.org/presentationml/2006/ole">
            <mc:AlternateContent xmlns:mc="http://schemas.openxmlformats.org/markup-compatibility/2006">
              <mc:Choice xmlns:v="urn:schemas-microsoft-com:vml" Requires="v">
                <p:oleObj name="Acrobat Document" r:id="rId3" imgW="4663440" imgH="6034801" progId="AcroExch.Document.11">
                  <p:embed/>
                </p:oleObj>
              </mc:Choice>
              <mc:Fallback>
                <p:oleObj name="Acrobat Document" r:id="rId3" imgW="4663440" imgH="6034801" progId="AcroExch.Document.11">
                  <p:embed/>
                  <p:pic>
                    <p:nvPicPr>
                      <p:cNvPr id="0" name=""/>
                      <p:cNvPicPr/>
                      <p:nvPr/>
                    </p:nvPicPr>
                    <p:blipFill>
                      <a:blip r:embed="rId4"/>
                      <a:stretch>
                        <a:fillRect/>
                      </a:stretch>
                    </p:blipFill>
                    <p:spPr>
                      <a:xfrm>
                        <a:off x="1966587" y="0"/>
                        <a:ext cx="5200498" cy="6728078"/>
                      </a:xfrm>
                      <a:prstGeom prst="rect">
                        <a:avLst/>
                      </a:prstGeom>
                    </p:spPr>
                  </p:pic>
                </p:oleObj>
              </mc:Fallback>
            </mc:AlternateContent>
          </a:graphicData>
        </a:graphic>
      </p:graphicFrame>
    </p:spTree>
    <p:extLst>
      <p:ext uri="{BB962C8B-B14F-4D97-AF65-F5344CB8AC3E}">
        <p14:creationId xmlns:p14="http://schemas.microsoft.com/office/powerpoint/2010/main" val="179062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3" y="320611"/>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AA18E3B8-24C0-25E8-27D5-038F3A47AA7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3A5FC50-9A74-C6DF-B1E3-615E36183B7D}"/>
              </a:ext>
            </a:extLst>
          </p:cNvPr>
          <p:cNvSpPr>
            <a:spLocks noGrp="1"/>
          </p:cNvSpPr>
          <p:nvPr>
            <p:ph idx="1"/>
          </p:nvPr>
        </p:nvSpPr>
        <p:spPr>
          <a:xfrm>
            <a:off x="457200" y="1600202"/>
            <a:ext cx="8229600" cy="4983160"/>
          </a:xfrm>
        </p:spPr>
        <p:txBody>
          <a:bodyPr>
            <a:normAutofit fontScale="92500" lnSpcReduction="10000"/>
          </a:bodyPr>
          <a:lstStyle/>
          <a:p>
            <a:r>
              <a:rPr lang="en-US" dirty="0">
                <a:solidFill>
                  <a:srgbClr val="000000"/>
                </a:solidFill>
              </a:rPr>
              <a:t>VIDEO CONTENT:</a:t>
            </a:r>
          </a:p>
          <a:p>
            <a:r>
              <a:rPr lang="en-US" dirty="0">
                <a:solidFill>
                  <a:srgbClr val="000000"/>
                </a:solidFill>
              </a:rPr>
              <a:t>My name is. (pause)</a:t>
            </a:r>
          </a:p>
          <a:p>
            <a:r>
              <a:rPr lang="en-US" dirty="0">
                <a:solidFill>
                  <a:srgbClr val="000000"/>
                </a:solidFill>
              </a:rPr>
              <a:t>I am currently an undergraduate student at North Carolina State University. Students often wonder how to do well in high school. One important thing to understand as a student is that the talent myth is pretty much bogus. You have to just immerse yourself in the material, live it, discuss it, ask questions, and then do it some more. Take all the time you need to complete the assignments well and really learn the material . Don’t be intimidated by people who seem to do things faster. Completing work fast doesn’t mean people are better at it. </a:t>
            </a:r>
          </a:p>
          <a:p>
            <a:r>
              <a:rPr lang="en-US" dirty="0">
                <a:solidFill>
                  <a:srgbClr val="000000"/>
                </a:solidFill>
              </a:rPr>
              <a:t>Taking longer often means that people are learning the material more deeply.”  I take plenty of time to get my work done; often longer than my peers. I really like that Albert Einstein said he wasn’t smarter than other people, he just spent longer on things!</a:t>
            </a:r>
          </a:p>
        </p:txBody>
      </p:sp>
    </p:spTree>
    <p:extLst>
      <p:ext uri="{BB962C8B-B14F-4D97-AF65-F5344CB8AC3E}">
        <p14:creationId xmlns:p14="http://schemas.microsoft.com/office/powerpoint/2010/main" val="1630703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3" y="320611"/>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245102" y="5871787"/>
            <a:ext cx="3403598" cy="338554"/>
          </a:xfrm>
          <a:prstGeom prst="rect">
            <a:avLst/>
          </a:prstGeom>
          <a:noFill/>
        </p:spPr>
        <p:txBody>
          <a:bodyPr wrap="square" rtlCol="0">
            <a:spAutoFit/>
          </a:bodyPr>
          <a:lstStyle/>
          <a:p>
            <a:pPr algn="ctr"/>
            <a:r>
              <a:rPr lang="en-US" sz="1600" dirty="0"/>
              <a:t>CLICK HERE TO EGIN</a:t>
            </a:r>
          </a:p>
        </p:txBody>
      </p:sp>
      <p:sp>
        <p:nvSpPr>
          <p:cNvPr id="2" name="Content Placeholder 1"/>
          <p:cNvSpPr>
            <a:spLocks noGrp="1"/>
          </p:cNvSpPr>
          <p:nvPr>
            <p:ph idx="1"/>
          </p:nvPr>
        </p:nvSpPr>
        <p:spPr>
          <a:xfrm>
            <a:off x="419099" y="970694"/>
            <a:ext cx="8229600" cy="5487716"/>
          </a:xfrm>
        </p:spPr>
        <p:txBody>
          <a:bodyPr>
            <a:normAutofit/>
          </a:bodyPr>
          <a:lstStyle/>
          <a:p>
            <a:pPr marL="0" indent="0">
              <a:spcBef>
                <a:spcPts val="0"/>
              </a:spcBef>
              <a:buNone/>
            </a:pPr>
            <a:r>
              <a:rPr lang="en-US" sz="1800" b="1" dirty="0">
                <a:solidFill>
                  <a:srgbClr val="000000"/>
                </a:solidFill>
              </a:rPr>
              <a:t>Please enter your full name:</a:t>
            </a:r>
          </a:p>
          <a:p>
            <a:pPr marL="0" indent="0">
              <a:spcBef>
                <a:spcPts val="0"/>
              </a:spcBef>
              <a:buNone/>
            </a:pPr>
            <a:endParaRPr lang="en-US" sz="1800" b="1" dirty="0">
              <a:solidFill>
                <a:srgbClr val="000000"/>
              </a:solidFill>
            </a:endParaRPr>
          </a:p>
          <a:p>
            <a:pPr marL="0" indent="0">
              <a:spcBef>
                <a:spcPts val="0"/>
              </a:spcBef>
              <a:buNone/>
            </a:pPr>
            <a:r>
              <a:rPr lang="en-US" sz="1800" b="1" dirty="0">
                <a:solidFill>
                  <a:srgbClr val="000000"/>
                </a:solidFill>
              </a:rPr>
              <a:t>What was the main theme of the article you read?</a:t>
            </a:r>
          </a:p>
          <a:p>
            <a:pPr marL="0" indent="0">
              <a:spcBef>
                <a:spcPts val="0"/>
              </a:spcBef>
              <a:buNone/>
            </a:pPr>
            <a:endParaRPr lang="en-US" sz="1800" dirty="0">
              <a:solidFill>
                <a:srgbClr val="000000"/>
              </a:solidFill>
            </a:endParaRPr>
          </a:p>
          <a:p>
            <a:pPr marL="0" indent="0">
              <a:spcBef>
                <a:spcPts val="0"/>
              </a:spcBef>
              <a:buNone/>
            </a:pPr>
            <a:endParaRPr lang="en-US" sz="1800" dirty="0">
              <a:solidFill>
                <a:srgbClr val="000000"/>
              </a:solidFill>
            </a:endParaRPr>
          </a:p>
          <a:p>
            <a:pPr marL="0" indent="0">
              <a:spcBef>
                <a:spcPts val="0"/>
              </a:spcBef>
              <a:buNone/>
            </a:pPr>
            <a:r>
              <a:rPr lang="en-US" sz="1800" dirty="0">
                <a:solidFill>
                  <a:srgbClr val="000000"/>
                </a:solidFill>
              </a:rPr>
              <a:t>You might be thinking, “Aren’t some students just better at school than I am?” And, when you face a challenge, you might think, “Well, I am just not good at school.” If you can remember that everyone can learn new things, you can change your mindset and overcome challenges. What is your own mindset? Do you think that some people are just talented in school whereas others are not?</a:t>
            </a:r>
          </a:p>
          <a:p>
            <a:pPr marL="0" indent="0">
              <a:spcBef>
                <a:spcPts val="0"/>
              </a:spcBef>
              <a:buNone/>
            </a:pPr>
            <a:endParaRPr lang="en-US" sz="1800" dirty="0">
              <a:solidFill>
                <a:srgbClr val="000000"/>
              </a:solidFill>
            </a:endParaRPr>
          </a:p>
          <a:p>
            <a:pPr marL="0" indent="0">
              <a:spcBef>
                <a:spcPts val="0"/>
              </a:spcBef>
              <a:buNone/>
            </a:pPr>
            <a:r>
              <a:rPr lang="en-US" sz="1800" b="1" dirty="0">
                <a:solidFill>
                  <a:srgbClr val="000000"/>
                </a:solidFill>
              </a:rPr>
              <a:t>What is your own mindset? Do you think that some people are just talented in school whereas others are not?</a:t>
            </a:r>
          </a:p>
          <a:p>
            <a:pPr marL="0" indent="0">
              <a:spcBef>
                <a:spcPts val="0"/>
              </a:spcBef>
              <a:buNone/>
            </a:pPr>
            <a:endParaRPr lang="en-US" sz="1800" dirty="0">
              <a:solidFill>
                <a:srgbClr val="000000"/>
              </a:solidFill>
            </a:endParaRPr>
          </a:p>
          <a:p>
            <a:pPr marL="0" indent="0">
              <a:spcBef>
                <a:spcPts val="0"/>
              </a:spcBef>
              <a:buNone/>
            </a:pPr>
            <a:r>
              <a:rPr lang="en-US" sz="1800" dirty="0">
                <a:solidFill>
                  <a:srgbClr val="000000"/>
                </a:solidFill>
              </a:rPr>
              <a:t>There is evidence that debunks this talent myth. Data tells us that there are no shortcuts to success—everyone has to practice a lot to become an expert—10,000 hours in fact!</a:t>
            </a:r>
          </a:p>
        </p:txBody>
      </p:sp>
      <p:sp>
        <p:nvSpPr>
          <p:cNvPr id="14" name="Rounded Rectangle 13"/>
          <p:cNvSpPr/>
          <p:nvPr/>
        </p:nvSpPr>
        <p:spPr>
          <a:xfrm>
            <a:off x="5245101" y="5778500"/>
            <a:ext cx="3403598" cy="830480"/>
          </a:xfrm>
          <a:prstGeom prst="roundRect">
            <a:avLst/>
          </a:prstGeom>
          <a:solidFill>
            <a:srgbClr val="52BA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TextBox 14"/>
          <p:cNvSpPr txBox="1"/>
          <p:nvPr/>
        </p:nvSpPr>
        <p:spPr>
          <a:xfrm>
            <a:off x="5245100" y="5871787"/>
            <a:ext cx="3403597" cy="707886"/>
          </a:xfrm>
          <a:prstGeom prst="rect">
            <a:avLst/>
          </a:prstGeom>
          <a:noFill/>
        </p:spPr>
        <p:txBody>
          <a:bodyPr wrap="square" rtlCol="0">
            <a:spAutoFit/>
          </a:bodyPr>
          <a:lstStyle/>
          <a:p>
            <a:pPr algn="ctr"/>
            <a:r>
              <a:rPr lang="en-US" sz="2000" dirty="0"/>
              <a:t>Continue to Intelligence Mindset</a:t>
            </a:r>
          </a:p>
        </p:txBody>
      </p:sp>
    </p:spTree>
    <p:extLst>
      <p:ext uri="{BB962C8B-B14F-4D97-AF65-F5344CB8AC3E}">
        <p14:creationId xmlns:p14="http://schemas.microsoft.com/office/powerpoint/2010/main" val="85793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3" y="320611"/>
            <a:ext cx="5000625" cy="65008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4"/>
          <a:srcRect b="17264"/>
          <a:stretch/>
        </p:blipFill>
        <p:spPr>
          <a:xfrm>
            <a:off x="220892" y="1290779"/>
            <a:ext cx="8777994" cy="3880904"/>
          </a:xfrm>
          <a:prstGeom prst="rect">
            <a:avLst/>
          </a:prstGeom>
        </p:spPr>
      </p:pic>
      <p:pic>
        <p:nvPicPr>
          <p:cNvPr id="6" name="Picture 5"/>
          <p:cNvPicPr>
            <a:picLocks noChangeAspect="1"/>
          </p:cNvPicPr>
          <p:nvPr/>
        </p:nvPicPr>
        <p:blipFill>
          <a:blip r:embed="rId5"/>
          <a:stretch>
            <a:fillRect/>
          </a:stretch>
        </p:blipFill>
        <p:spPr>
          <a:xfrm>
            <a:off x="1877580" y="4914018"/>
            <a:ext cx="5627660" cy="1741532"/>
          </a:xfrm>
          <a:prstGeom prst="rect">
            <a:avLst/>
          </a:prstGeom>
        </p:spPr>
      </p:pic>
    </p:spTree>
    <p:extLst>
      <p:ext uri="{BB962C8B-B14F-4D97-AF65-F5344CB8AC3E}">
        <p14:creationId xmlns:p14="http://schemas.microsoft.com/office/powerpoint/2010/main" val="389159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 Growth Minds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6671" y="1580390"/>
            <a:ext cx="7902380" cy="4445090"/>
          </a:xfrm>
          <a:prstGeom prst="rect">
            <a:avLst/>
          </a:prstGeom>
        </p:spPr>
      </p:pic>
      <p:pic>
        <p:nvPicPr>
          <p:cNvPr id="6" name="Picture 5"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595" y="342135"/>
            <a:ext cx="5000625" cy="65008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861118" y="968567"/>
            <a:ext cx="3229193" cy="523220"/>
          </a:xfrm>
          <a:prstGeom prst="rect">
            <a:avLst/>
          </a:prstGeom>
        </p:spPr>
        <p:txBody>
          <a:bodyPr wrap="square">
            <a:spAutoFit/>
          </a:bodyPr>
          <a:lstStyle/>
          <a:p>
            <a:r>
              <a:rPr lang="en-US" sz="2800" dirty="0">
                <a:solidFill>
                  <a:srgbClr val="52BA84"/>
                </a:solidFill>
              </a:rPr>
              <a:t>Intelligence Mindset</a:t>
            </a:r>
          </a:p>
        </p:txBody>
      </p:sp>
    </p:spTree>
    <p:extLst>
      <p:ext uri="{BB962C8B-B14F-4D97-AF65-F5344CB8AC3E}">
        <p14:creationId xmlns:p14="http://schemas.microsoft.com/office/powerpoint/2010/main" val="251777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FSU">
  <a:themeElements>
    <a:clrScheme name="Custom 1">
      <a:dk1>
        <a:srgbClr val="FFFFFF"/>
      </a:dk1>
      <a:lt1>
        <a:sysClr val="window" lastClr="FFFFFF"/>
      </a:lt1>
      <a:dk2>
        <a:srgbClr val="1F497D"/>
      </a:dk2>
      <a:lt2>
        <a:srgbClr val="EEECE1"/>
      </a:lt2>
      <a:accent1>
        <a:srgbClr val="4F81BD"/>
      </a:accent1>
      <a:accent2>
        <a:srgbClr val="660000"/>
      </a:accent2>
      <a:accent3>
        <a:srgbClr val="9BBB59"/>
      </a:accent3>
      <a:accent4>
        <a:srgbClr val="8064A2"/>
      </a:accent4>
      <a:accent5>
        <a:srgbClr val="4BACC6"/>
      </a:accent5>
      <a:accent6>
        <a:srgbClr val="CCCC9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FSU</Template>
  <TotalTime>1428</TotalTime>
  <Words>960</Words>
  <Application>Microsoft Macintosh PowerPoint</Application>
  <PresentationFormat>On-screen Show (4:3)</PresentationFormat>
  <Paragraphs>133</Paragraphs>
  <Slides>31</Slides>
  <Notes>30</Notes>
  <HiddenSlides>0</HiddenSlides>
  <MMClips>5</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5" baseType="lpstr">
      <vt:lpstr>Arial</vt:lpstr>
      <vt:lpstr>Calibri</vt:lpstr>
      <vt:lpstr>FSU</vt:lpstr>
      <vt:lpstr>Acrobat Document</vt:lpstr>
      <vt:lpstr>Project Growing Minds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Logo for Homepage</vt:lpstr>
      <vt:lpstr>Logo for Tab 1</vt:lpstr>
      <vt:lpstr>Logo for Tab 2</vt:lpstr>
      <vt:lpstr>Logo for Tab 3</vt:lpstr>
      <vt:lpstr>Logo for Tab 4</vt:lpstr>
      <vt:lpstr>Logo for Tab 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Growing Minds</dc:title>
  <dc:creator>Virginia Baker-Russell</dc:creator>
  <cp:lastModifiedBy>Jeni Leslie Burnette</cp:lastModifiedBy>
  <cp:revision>113</cp:revision>
  <cp:lastPrinted>2015-10-13T15:20:24Z</cp:lastPrinted>
  <dcterms:created xsi:type="dcterms:W3CDTF">2015-09-29T14:59:23Z</dcterms:created>
  <dcterms:modified xsi:type="dcterms:W3CDTF">2022-06-28T17:37:47Z</dcterms:modified>
</cp:coreProperties>
</file>