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7nBOZWTXIr6f4XCsfDIbDXD8f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 name="Shape 23"/>
        <p:cNvGrpSpPr/>
        <p:nvPr/>
      </p:nvGrpSpPr>
      <p:grpSpPr>
        <a:xfrm>
          <a:off x="0" y="0"/>
          <a:ext cx="0" cy="0"/>
          <a:chOff x="0" y="0"/>
          <a:chExt cx="0" cy="0"/>
        </a:xfrm>
      </p:grpSpPr>
      <p:sp>
        <p:nvSpPr>
          <p:cNvPr id="24" name="Google Shape;24;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 name="Google Shape;26;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4" name="Google Shape;64;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youtu.be/a9oJ1wnjsm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sandhillscenter.org/hope4nc" TargetMode="External"/><Relationship Id="rId4" Type="http://schemas.openxmlformats.org/officeDocument/2006/relationships/hyperlink" Target="https://teenhealthncsu.wixsite.com/websit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youtu.be/imxFYEFfpI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flipH="1">
            <a:off x="0" y="0"/>
            <a:ext cx="6421721"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5" name="Google Shape;85;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6" name="Google Shape;86;p1"/>
          <p:cNvSpPr txBox="1"/>
          <p:nvPr>
            <p:ph type="ctrTitle"/>
          </p:nvPr>
        </p:nvSpPr>
        <p:spPr>
          <a:xfrm>
            <a:off x="6096000" y="2244774"/>
            <a:ext cx="6129338" cy="12971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8000"/>
              <a:buFont typeface="Arial"/>
              <a:buNone/>
            </a:pPr>
            <a:r>
              <a:rPr lang="en-US" sz="8000">
                <a:solidFill>
                  <a:srgbClr val="000000"/>
                </a:solidFill>
              </a:rPr>
              <a:t>Healthy Minds Intervention</a:t>
            </a:r>
            <a:endParaRPr/>
          </a:p>
        </p:txBody>
      </p:sp>
      <p:sp>
        <p:nvSpPr>
          <p:cNvPr id="87" name="Google Shape;87;p1"/>
          <p:cNvSpPr/>
          <p:nvPr/>
        </p:nvSpPr>
        <p:spPr>
          <a:xfrm flipH="1">
            <a:off x="0" y="581159"/>
            <a:ext cx="5464879" cy="6276841"/>
          </a:xfrm>
          <a:custGeom>
            <a:rect b="b" l="l" r="r" t="t"/>
            <a:pathLst>
              <a:path extrusionOk="0" h="6276841" w="5464879">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Brain in head" id="88" name="Google Shape;88;p1"/>
          <p:cNvPicPr preferRelativeResize="0"/>
          <p:nvPr/>
        </p:nvPicPr>
        <p:blipFill rotWithShape="1">
          <a:blip r:embed="rId4">
            <a:alphaModFix/>
          </a:blip>
          <a:srcRect b="0" l="0" r="0" t="0"/>
          <a:stretch/>
        </p:blipFill>
        <p:spPr>
          <a:xfrm>
            <a:off x="340470" y="1815320"/>
            <a:ext cx="4141760" cy="4141760"/>
          </a:xfrm>
          <a:custGeom>
            <a:rect b="b" l="l" r="r" t="t"/>
            <a:pathLst>
              <a:path extrusionOk="0" h="4377846" w="4141760">
                <a:moveTo>
                  <a:pt x="0" y="0"/>
                </a:moveTo>
                <a:lnTo>
                  <a:pt x="4141760" y="0"/>
                </a:lnTo>
                <a:lnTo>
                  <a:pt x="4141760" y="4377846"/>
                </a:lnTo>
                <a:lnTo>
                  <a:pt x="0" y="4377846"/>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147" name="Google Shape;14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514350" lvl="0" marL="514350" rtl="0" algn="l">
              <a:lnSpc>
                <a:spcPct val="90000"/>
              </a:lnSpc>
              <a:spcBef>
                <a:spcPts val="0"/>
              </a:spcBef>
              <a:spcAft>
                <a:spcPts val="0"/>
              </a:spcAft>
              <a:buClr>
                <a:schemeClr val="dk1"/>
              </a:buClr>
              <a:buSzPct val="100000"/>
              <a:buFont typeface="Arial"/>
              <a:buAutoNum type="arabicPeriod"/>
            </a:pPr>
            <a:r>
              <a:rPr lang="en-US"/>
              <a:t>Imagine you have a good friend that you’ve been talking to using Zoom while learning at home. Many times, when you talk to your friend, they seem sad, mean, and they aren’t participating in many of the activities they usually enjoy. However, when it is safe to return to school and you see them, they seem much happier and kinder. They get involved in the activities they love.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rgbClr val="C00000"/>
              </a:buClr>
              <a:buSzPct val="100000"/>
              <a:buNone/>
            </a:pPr>
            <a:r>
              <a:rPr b="1" lang="en-US">
                <a:solidFill>
                  <a:srgbClr val="C00000"/>
                </a:solidFill>
              </a:rPr>
              <a:t>Why do you think these changes might have happened? When writing your answer, think about what you have learned so far about changing emotions, personality and the brain</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b="1" i="1" lang="en-US"/>
              <a:t>Please write 2-3 sentences in the box below.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3000"/>
              <a:buFont typeface="Arial"/>
              <a:buNone/>
            </a:pPr>
            <a:r>
              <a:rPr b="1" lang="en-US" sz="3000">
                <a:solidFill>
                  <a:srgbClr val="C00000"/>
                </a:solidFill>
                <a:latin typeface="Arial"/>
                <a:ea typeface="Arial"/>
                <a:cs typeface="Arial"/>
                <a:sym typeface="Arial"/>
              </a:rPr>
              <a:t>Scientists say the connections between neurons in your brain are made with a pencil, not a permanent marker.</a:t>
            </a:r>
            <a:endParaRPr/>
          </a:p>
        </p:txBody>
      </p:sp>
      <p:pic>
        <p:nvPicPr>
          <p:cNvPr descr="A picture containing plate&#10;&#10;Description automatically generated" id="153" name="Google Shape;153;p12"/>
          <p:cNvPicPr preferRelativeResize="0"/>
          <p:nvPr>
            <p:ph idx="1" type="body"/>
          </p:nvPr>
        </p:nvPicPr>
        <p:blipFill rotWithShape="1">
          <a:blip r:embed="rId3">
            <a:alphaModFix/>
          </a:blip>
          <a:srcRect b="0" l="0" r="0" t="0"/>
          <a:stretch/>
        </p:blipFill>
        <p:spPr>
          <a:xfrm>
            <a:off x="3804356" y="1544488"/>
            <a:ext cx="4628444" cy="3593719"/>
          </a:xfrm>
          <a:prstGeom prst="rect">
            <a:avLst/>
          </a:prstGeom>
          <a:noFill/>
          <a:ln>
            <a:noFill/>
          </a:ln>
        </p:spPr>
      </p:pic>
      <p:sp>
        <p:nvSpPr>
          <p:cNvPr id="154" name="Google Shape;154;p12"/>
          <p:cNvSpPr txBox="1"/>
          <p:nvPr/>
        </p:nvSpPr>
        <p:spPr>
          <a:xfrm>
            <a:off x="838200" y="5373511"/>
            <a:ext cx="10515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Of course, changing your brain connections isn’t as easy as just erasing a pencil drawing. </a:t>
            </a:r>
            <a:r>
              <a:rPr b="1" lang="en-US" sz="2400">
                <a:solidFill>
                  <a:srgbClr val="C00000"/>
                </a:solidFill>
                <a:latin typeface="Arial"/>
                <a:ea typeface="Arial"/>
                <a:cs typeface="Arial"/>
                <a:sym typeface="Arial"/>
              </a:rPr>
              <a:t>It can take a lot of practice and work on your part.</a:t>
            </a:r>
            <a:r>
              <a:rPr lang="en-US" sz="2400">
                <a:solidFill>
                  <a:schemeClr val="dk1"/>
                </a:solidFill>
                <a:latin typeface="Arial"/>
                <a:ea typeface="Arial"/>
                <a:cs typeface="Arial"/>
                <a:sym typeface="Arial"/>
              </a:rPr>
              <a:t> But with the right help, anyone can change over time.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941388" y="3772694"/>
            <a:ext cx="5154612" cy="16002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2000"/>
              <a:buFont typeface="Arial"/>
              <a:buNone/>
            </a:pPr>
            <a:r>
              <a:rPr lang="en-US" sz="2000">
                <a:latin typeface="Arial"/>
                <a:ea typeface="Arial"/>
                <a:cs typeface="Arial"/>
                <a:sym typeface="Arial"/>
              </a:rPr>
              <a:t>Because brain connections are</a:t>
            </a:r>
            <a:br>
              <a:rPr lang="en-US" sz="2000">
                <a:latin typeface="Arial"/>
                <a:ea typeface="Arial"/>
                <a:cs typeface="Arial"/>
                <a:sym typeface="Arial"/>
              </a:rPr>
            </a:br>
            <a:r>
              <a:rPr lang="en-US" sz="2000">
                <a:latin typeface="Arial"/>
                <a:ea typeface="Arial"/>
                <a:cs typeface="Arial"/>
                <a:sym typeface="Arial"/>
              </a:rPr>
              <a:t>written in pencil, not permanent marker, </a:t>
            </a:r>
            <a:br>
              <a:rPr lang="en-US" sz="2000">
                <a:latin typeface="Arial"/>
                <a:ea typeface="Arial"/>
                <a:cs typeface="Arial"/>
                <a:sym typeface="Arial"/>
              </a:rPr>
            </a:br>
            <a:r>
              <a:rPr lang="en-US" sz="2000">
                <a:latin typeface="Arial"/>
                <a:ea typeface="Arial"/>
                <a:cs typeface="Arial"/>
                <a:sym typeface="Arial"/>
              </a:rPr>
              <a:t>people can change. Someone who is very lonely today might be less lonely later.</a:t>
            </a:r>
            <a:br>
              <a:rPr lang="en-US" sz="2000">
                <a:latin typeface="Arial"/>
                <a:ea typeface="Arial"/>
                <a:cs typeface="Arial"/>
                <a:sym typeface="Arial"/>
              </a:rPr>
            </a:br>
            <a:br>
              <a:rPr lang="en-US" sz="2000">
                <a:latin typeface="Arial"/>
                <a:ea typeface="Arial"/>
                <a:cs typeface="Arial"/>
                <a:sym typeface="Arial"/>
              </a:rPr>
            </a:br>
            <a:r>
              <a:rPr lang="en-US" sz="2000">
                <a:latin typeface="Arial"/>
                <a:ea typeface="Arial"/>
                <a:cs typeface="Arial"/>
                <a:sym typeface="Arial"/>
              </a:rPr>
              <a:t>Someone who feels sad or gloomy might become happier over time. And someone who acts mean or causes drama may not always be that way when they grow different connections in their brain.</a:t>
            </a:r>
            <a:endParaRPr/>
          </a:p>
        </p:txBody>
      </p:sp>
      <p:pic>
        <p:nvPicPr>
          <p:cNvPr id="160" name="Google Shape;160;p13"/>
          <p:cNvPicPr preferRelativeResize="0"/>
          <p:nvPr>
            <p:ph idx="1" type="body"/>
          </p:nvPr>
        </p:nvPicPr>
        <p:blipFill rotWithShape="1">
          <a:blip r:embed="rId3">
            <a:alphaModFix/>
          </a:blip>
          <a:srcRect b="0" l="0" r="0" t="0"/>
          <a:stretch/>
        </p:blipFill>
        <p:spPr>
          <a:xfrm>
            <a:off x="6777831" y="1118394"/>
            <a:ext cx="4279900" cy="4254500"/>
          </a:xfrm>
          <a:prstGeom prst="rect">
            <a:avLst/>
          </a:prstGeom>
          <a:noFill/>
          <a:ln>
            <a:noFill/>
          </a:ln>
        </p:spPr>
      </p:pic>
      <p:sp>
        <p:nvSpPr>
          <p:cNvPr id="161" name="Google Shape;161;p13"/>
          <p:cNvSpPr txBox="1"/>
          <p:nvPr>
            <p:ph idx="2" type="body"/>
          </p:nvPr>
        </p:nvSpPr>
        <p:spPr>
          <a:xfrm>
            <a:off x="1020410" y="5836354"/>
            <a:ext cx="10934523" cy="7212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C00000"/>
              </a:buClr>
              <a:buSzPts val="2500"/>
              <a:buNone/>
            </a:pPr>
            <a:r>
              <a:rPr b="1" lang="en-US" sz="2500">
                <a:solidFill>
                  <a:srgbClr val="C00000"/>
                </a:solidFill>
              </a:rPr>
              <a:t>People can successfully learn different ways of acting. And when they do this, they can actually change the connections in their brain.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6708773" y="1646943"/>
            <a:ext cx="4738159"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500"/>
              <a:buFont typeface="Arial"/>
              <a:buNone/>
            </a:pPr>
            <a:r>
              <a:rPr lang="en-US" sz="3500"/>
              <a:t>So, now we know people can change...but why do they?</a:t>
            </a:r>
            <a:endParaRPr/>
          </a:p>
        </p:txBody>
      </p:sp>
      <p:pic>
        <p:nvPicPr>
          <p:cNvPr descr="A picture containing plate&#10;&#10;Description automatically generated" id="167" name="Google Shape;167;p14"/>
          <p:cNvPicPr preferRelativeResize="0"/>
          <p:nvPr>
            <p:ph idx="1" type="body"/>
          </p:nvPr>
        </p:nvPicPr>
        <p:blipFill rotWithShape="1">
          <a:blip r:embed="rId3">
            <a:alphaModFix/>
          </a:blip>
          <a:srcRect b="0" l="0" r="0" t="0"/>
          <a:stretch/>
        </p:blipFill>
        <p:spPr>
          <a:xfrm>
            <a:off x="555625" y="1487487"/>
            <a:ext cx="5283200" cy="4102100"/>
          </a:xfrm>
          <a:prstGeom prst="rect">
            <a:avLst/>
          </a:prstGeom>
          <a:noFill/>
          <a:ln>
            <a:noFill/>
          </a:ln>
        </p:spPr>
      </p:pic>
      <p:sp>
        <p:nvSpPr>
          <p:cNvPr id="168" name="Google Shape;168;p14"/>
          <p:cNvSpPr txBox="1"/>
          <p:nvPr>
            <p:ph idx="2" type="body"/>
          </p:nvPr>
        </p:nvSpPr>
        <p:spPr>
          <a:xfrm>
            <a:off x="7111733" y="3593395"/>
            <a:ext cx="3932237" cy="104236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C00000"/>
              </a:buClr>
              <a:buSzPts val="3200"/>
              <a:buNone/>
            </a:pPr>
            <a:r>
              <a:rPr b="1" lang="en-US" sz="3200">
                <a:solidFill>
                  <a:srgbClr val="C00000"/>
                </a:solidFill>
              </a:rPr>
              <a:t>Several things can happen.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5AF9"/>
              </a:buClr>
              <a:buSzPts val="4400"/>
              <a:buFont typeface="Arial"/>
              <a:buNone/>
            </a:pPr>
            <a:r>
              <a:rPr b="1" lang="en-US" u="sng">
                <a:solidFill>
                  <a:srgbClr val="325AF9"/>
                </a:solidFill>
                <a:latin typeface="Arial"/>
                <a:ea typeface="Arial"/>
                <a:cs typeface="Arial"/>
                <a:sym typeface="Arial"/>
              </a:rPr>
              <a:t>Why do people change?</a:t>
            </a:r>
            <a:br>
              <a:rPr b="1" lang="en-US" u="sng">
                <a:solidFill>
                  <a:srgbClr val="325AF9"/>
                </a:solidFill>
                <a:latin typeface="Arial"/>
                <a:ea typeface="Arial"/>
                <a:cs typeface="Arial"/>
                <a:sym typeface="Arial"/>
              </a:rPr>
            </a:br>
            <a:r>
              <a:rPr lang="en-US" sz="3000">
                <a:latin typeface="Arial"/>
                <a:ea typeface="Arial"/>
                <a:cs typeface="Arial"/>
                <a:sym typeface="Arial"/>
              </a:rPr>
              <a:t>Here are three things science says are possible:</a:t>
            </a:r>
            <a:endParaRPr/>
          </a:p>
        </p:txBody>
      </p:sp>
      <p:sp>
        <p:nvSpPr>
          <p:cNvPr id="174" name="Google Shape;17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514350" lvl="0" marL="514350" rtl="0" algn="l">
              <a:lnSpc>
                <a:spcPct val="90000"/>
              </a:lnSpc>
              <a:spcBef>
                <a:spcPts val="0"/>
              </a:spcBef>
              <a:spcAft>
                <a:spcPts val="0"/>
              </a:spcAft>
              <a:buClr>
                <a:srgbClr val="C00000"/>
              </a:buClr>
              <a:buSzPct val="100000"/>
              <a:buFont typeface="Arial"/>
              <a:buAutoNum type="arabicPeriod"/>
            </a:pPr>
            <a:r>
              <a:rPr b="1" lang="en-US" sz="3000">
                <a:solidFill>
                  <a:srgbClr val="C00000"/>
                </a:solidFill>
              </a:rPr>
              <a:t>People get more comfortable in a new school.</a:t>
            </a:r>
            <a:endParaRPr/>
          </a:p>
          <a:p>
            <a:pPr indent="-228600" lvl="0" marL="228600" rtl="0" algn="l">
              <a:lnSpc>
                <a:spcPct val="90000"/>
              </a:lnSpc>
              <a:spcBef>
                <a:spcPts val="1000"/>
              </a:spcBef>
              <a:spcAft>
                <a:spcPts val="0"/>
              </a:spcAft>
              <a:buClr>
                <a:schemeClr val="dk1"/>
              </a:buClr>
              <a:buSzPct val="100000"/>
              <a:buChar char="•"/>
            </a:pPr>
            <a:r>
              <a:rPr lang="en-US" sz="2000"/>
              <a:t>People can become less mean when they feel like they have less to prove. </a:t>
            </a:r>
            <a:endParaRPr/>
          </a:p>
          <a:p>
            <a:pPr indent="-228600" lvl="0" marL="228600" rtl="0" algn="l">
              <a:lnSpc>
                <a:spcPct val="90000"/>
              </a:lnSpc>
              <a:spcBef>
                <a:spcPts val="1000"/>
              </a:spcBef>
              <a:spcAft>
                <a:spcPts val="0"/>
              </a:spcAft>
              <a:buClr>
                <a:schemeClr val="dk1"/>
              </a:buClr>
              <a:buSzPct val="100000"/>
              <a:buChar char="•"/>
            </a:pPr>
            <a:r>
              <a:rPr lang="en-US" sz="2000"/>
              <a:t>People can become less shy when they feel more relaxed in a new place.</a:t>
            </a:r>
            <a:endParaRPr/>
          </a:p>
          <a:p>
            <a:pPr indent="0" lvl="0" marL="0" rtl="0" algn="l">
              <a:lnSpc>
                <a:spcPct val="90000"/>
              </a:lnSpc>
              <a:spcBef>
                <a:spcPts val="1000"/>
              </a:spcBef>
              <a:spcAft>
                <a:spcPts val="0"/>
              </a:spcAft>
              <a:buClr>
                <a:schemeClr val="dk1"/>
              </a:buClr>
              <a:buSzPct val="100000"/>
              <a:buNone/>
            </a:pPr>
            <a:r>
              <a:t/>
            </a:r>
            <a:endParaRPr sz="2000"/>
          </a:p>
          <a:p>
            <a:pPr indent="-514350" lvl="0" marL="514350" rtl="0" algn="l">
              <a:lnSpc>
                <a:spcPct val="90000"/>
              </a:lnSpc>
              <a:spcBef>
                <a:spcPts val="1000"/>
              </a:spcBef>
              <a:spcAft>
                <a:spcPts val="0"/>
              </a:spcAft>
              <a:buClr>
                <a:srgbClr val="C00000"/>
              </a:buClr>
              <a:buSzPct val="100000"/>
              <a:buFont typeface="Arial"/>
              <a:buAutoNum type="arabicPeriod" startAt="2"/>
            </a:pPr>
            <a:r>
              <a:rPr b="1" lang="en-US" sz="3000">
                <a:solidFill>
                  <a:srgbClr val="C00000"/>
                </a:solidFill>
              </a:rPr>
              <a:t>People learn new ways of thinking or learn new skills.</a:t>
            </a:r>
            <a:endParaRPr/>
          </a:p>
          <a:p>
            <a:pPr indent="-228600" lvl="0" marL="228600" rtl="0" algn="l">
              <a:lnSpc>
                <a:spcPct val="90000"/>
              </a:lnSpc>
              <a:spcBef>
                <a:spcPts val="1000"/>
              </a:spcBef>
              <a:spcAft>
                <a:spcPts val="0"/>
              </a:spcAft>
              <a:buClr>
                <a:schemeClr val="dk1"/>
              </a:buClr>
              <a:buSzPct val="100000"/>
              <a:buChar char="•"/>
            </a:pPr>
            <a:r>
              <a:rPr lang="en-US" sz="2000"/>
              <a:t>People may learn how to cope with hard times that lead to negative emotions.</a:t>
            </a:r>
            <a:endParaRPr/>
          </a:p>
          <a:p>
            <a:pPr indent="-228600" lvl="0" marL="228600" rtl="0" algn="l">
              <a:lnSpc>
                <a:spcPct val="90000"/>
              </a:lnSpc>
              <a:spcBef>
                <a:spcPts val="1000"/>
              </a:spcBef>
              <a:spcAft>
                <a:spcPts val="0"/>
              </a:spcAft>
              <a:buClr>
                <a:schemeClr val="dk1"/>
              </a:buClr>
              <a:buSzPct val="100000"/>
              <a:buChar char="•"/>
            </a:pPr>
            <a:r>
              <a:rPr lang="en-US" sz="2000"/>
              <a:t>With these new strategies of how to cope, they learn to manage their emotions.</a:t>
            </a:r>
            <a:endParaRPr/>
          </a:p>
          <a:p>
            <a:pPr indent="0" lvl="0" marL="0" rtl="0" algn="l">
              <a:lnSpc>
                <a:spcPct val="90000"/>
              </a:lnSpc>
              <a:spcBef>
                <a:spcPts val="1000"/>
              </a:spcBef>
              <a:spcAft>
                <a:spcPts val="0"/>
              </a:spcAft>
              <a:buClr>
                <a:schemeClr val="dk1"/>
              </a:buClr>
              <a:buSzPct val="100000"/>
              <a:buNone/>
            </a:pPr>
            <a:r>
              <a:t/>
            </a:r>
            <a:endParaRPr sz="2000"/>
          </a:p>
          <a:p>
            <a:pPr indent="-457200" lvl="0" marL="457200" rtl="0" algn="l">
              <a:lnSpc>
                <a:spcPct val="90000"/>
              </a:lnSpc>
              <a:spcBef>
                <a:spcPts val="1000"/>
              </a:spcBef>
              <a:spcAft>
                <a:spcPts val="0"/>
              </a:spcAft>
              <a:buClr>
                <a:srgbClr val="C00000"/>
              </a:buClr>
              <a:buSzPct val="100000"/>
              <a:buFont typeface="Arial"/>
              <a:buAutoNum type="arabicPeriod" startAt="3"/>
            </a:pPr>
            <a:r>
              <a:rPr b="1" lang="en-US" sz="3000">
                <a:solidFill>
                  <a:srgbClr val="C00000"/>
                </a:solidFill>
              </a:rPr>
              <a:t>People make new relationships and friendships.</a:t>
            </a:r>
            <a:endParaRPr/>
          </a:p>
          <a:p>
            <a:pPr indent="-228600" lvl="0" marL="228600" rtl="0" algn="l">
              <a:lnSpc>
                <a:spcPct val="90000"/>
              </a:lnSpc>
              <a:spcBef>
                <a:spcPts val="1000"/>
              </a:spcBef>
              <a:spcAft>
                <a:spcPts val="0"/>
              </a:spcAft>
              <a:buClr>
                <a:schemeClr val="dk1"/>
              </a:buClr>
              <a:buSzPct val="100000"/>
              <a:buChar char="•"/>
            </a:pPr>
            <a:r>
              <a:rPr lang="en-US" sz="2000"/>
              <a:t>People may feel more connected and less lonely.</a:t>
            </a:r>
            <a:endParaRPr/>
          </a:p>
          <a:p>
            <a:pPr indent="-228600" lvl="0" marL="228600" rtl="0" algn="l">
              <a:lnSpc>
                <a:spcPct val="90000"/>
              </a:lnSpc>
              <a:spcBef>
                <a:spcPts val="1000"/>
              </a:spcBef>
              <a:spcAft>
                <a:spcPts val="0"/>
              </a:spcAft>
              <a:buClr>
                <a:schemeClr val="dk1"/>
              </a:buClr>
              <a:buSzPct val="100000"/>
              <a:buChar char="•"/>
            </a:pPr>
            <a:r>
              <a:rPr lang="en-US" sz="2000"/>
              <a:t>Then, they end up feeling less worried and happier.</a:t>
            </a:r>
            <a:endParaRPr/>
          </a:p>
        </p:txBody>
      </p:sp>
      <p:sp>
        <p:nvSpPr>
          <p:cNvPr id="175" name="Google Shape;175;p15"/>
          <p:cNvSpPr txBox="1"/>
          <p:nvPr/>
        </p:nvSpPr>
        <p:spPr>
          <a:xfrm>
            <a:off x="327379" y="6482997"/>
            <a:ext cx="1210168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Source: NCVS, 2011; Loneliness: Human Nature and the Need for Social Connection, 2008; Child Development, 2013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5AF9"/>
              </a:buClr>
              <a:buSzPts val="4400"/>
              <a:buFont typeface="Arial"/>
              <a:buNone/>
            </a:pPr>
            <a:r>
              <a:rPr b="1" lang="en-US" u="sng">
                <a:solidFill>
                  <a:srgbClr val="325AF9"/>
                </a:solidFill>
                <a:latin typeface="Arial"/>
                <a:ea typeface="Arial"/>
                <a:cs typeface="Arial"/>
                <a:sym typeface="Arial"/>
              </a:rPr>
              <a:t>HOW do people change?</a:t>
            </a:r>
            <a:endParaRPr sz="3000">
              <a:latin typeface="Arial"/>
              <a:ea typeface="Arial"/>
              <a:cs typeface="Arial"/>
              <a:sym typeface="Arial"/>
            </a:endParaRPr>
          </a:p>
        </p:txBody>
      </p:sp>
      <p:sp>
        <p:nvSpPr>
          <p:cNvPr id="181" name="Google Shape;18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514350" lvl="0" marL="514350" rtl="0" algn="l">
              <a:lnSpc>
                <a:spcPct val="90000"/>
              </a:lnSpc>
              <a:spcBef>
                <a:spcPts val="0"/>
              </a:spcBef>
              <a:spcAft>
                <a:spcPts val="0"/>
              </a:spcAft>
              <a:buClr>
                <a:srgbClr val="C00000"/>
              </a:buClr>
              <a:buSzPct val="100000"/>
              <a:buFont typeface="Arial"/>
              <a:buAutoNum type="arabicPeriod"/>
            </a:pPr>
            <a:r>
              <a:rPr b="1" lang="en-US" sz="3000">
                <a:solidFill>
                  <a:srgbClr val="C00000"/>
                </a:solidFill>
              </a:rPr>
              <a:t>They focus on the process, not the outcome!</a:t>
            </a:r>
            <a:endParaRPr/>
          </a:p>
          <a:p>
            <a:pPr indent="-228600" lvl="0" marL="228600" rtl="0" algn="l">
              <a:lnSpc>
                <a:spcPct val="90000"/>
              </a:lnSpc>
              <a:spcBef>
                <a:spcPts val="1000"/>
              </a:spcBef>
              <a:spcAft>
                <a:spcPts val="0"/>
              </a:spcAft>
              <a:buClr>
                <a:schemeClr val="dk1"/>
              </a:buClr>
              <a:buSzPct val="100000"/>
              <a:buChar char="•"/>
            </a:pPr>
            <a:r>
              <a:rPr lang="en-US" sz="2000"/>
              <a:t>Over time, your brain will continue to grow and develop as you learn new skills and try new things.</a:t>
            </a:r>
            <a:endParaRPr/>
          </a:p>
          <a:p>
            <a:pPr indent="-228600" lvl="0" marL="228600" rtl="0" algn="l">
              <a:lnSpc>
                <a:spcPct val="90000"/>
              </a:lnSpc>
              <a:spcBef>
                <a:spcPts val="1000"/>
              </a:spcBef>
              <a:spcAft>
                <a:spcPts val="0"/>
              </a:spcAft>
              <a:buClr>
                <a:schemeClr val="dk1"/>
              </a:buClr>
              <a:buSzPct val="100000"/>
              <a:buChar char="•"/>
            </a:pPr>
            <a:r>
              <a:rPr lang="en-US" sz="2000"/>
              <a:t>At first, the people who are successful at changing are focused on what they need to do to get there. They realize there are a lot of reasons people struggle, and most have nothing to do with the self. They understand that they just aren't there YET - but it is possible!</a:t>
            </a:r>
            <a:endParaRPr/>
          </a:p>
          <a:p>
            <a:pPr indent="0" lvl="0" marL="0" rtl="0" algn="l">
              <a:lnSpc>
                <a:spcPct val="90000"/>
              </a:lnSpc>
              <a:spcBef>
                <a:spcPts val="1000"/>
              </a:spcBef>
              <a:spcAft>
                <a:spcPts val="0"/>
              </a:spcAft>
              <a:buClr>
                <a:schemeClr val="dk1"/>
              </a:buClr>
              <a:buSzPct val="100000"/>
              <a:buNone/>
            </a:pPr>
            <a:r>
              <a:t/>
            </a:r>
            <a:endParaRPr sz="2000"/>
          </a:p>
          <a:p>
            <a:pPr indent="-514350" lvl="0" marL="514350" rtl="0" algn="l">
              <a:lnSpc>
                <a:spcPct val="90000"/>
              </a:lnSpc>
              <a:spcBef>
                <a:spcPts val="1000"/>
              </a:spcBef>
              <a:spcAft>
                <a:spcPts val="0"/>
              </a:spcAft>
              <a:buClr>
                <a:srgbClr val="C00000"/>
              </a:buClr>
              <a:buSzPct val="100000"/>
              <a:buFont typeface="Arial"/>
              <a:buAutoNum type="arabicPeriod" startAt="2"/>
            </a:pPr>
            <a:r>
              <a:rPr b="1" lang="en-US" sz="3000">
                <a:solidFill>
                  <a:srgbClr val="C00000"/>
                </a:solidFill>
              </a:rPr>
              <a:t>They view challenges as a chance to learn.</a:t>
            </a:r>
            <a:endParaRPr/>
          </a:p>
          <a:p>
            <a:pPr indent="-228600" lvl="0" marL="228600" rtl="0" algn="l">
              <a:lnSpc>
                <a:spcPct val="90000"/>
              </a:lnSpc>
              <a:spcBef>
                <a:spcPts val="1000"/>
              </a:spcBef>
              <a:spcAft>
                <a:spcPts val="0"/>
              </a:spcAft>
              <a:buClr>
                <a:schemeClr val="dk1"/>
              </a:buClr>
              <a:buSzPct val="100000"/>
              <a:buChar char="•"/>
            </a:pPr>
            <a:r>
              <a:rPr lang="en-US" sz="2000"/>
              <a:t>People who successfully change understand that difficulties often get in the way of their goals; but these challenges are just an opportunity to learn new skills and strategies for how to handle the challenges and continue towards their goal. With these new strategies of how to cope, they learn to manage their emotions.</a:t>
            </a:r>
            <a:endParaRPr/>
          </a:p>
          <a:p>
            <a:pPr indent="-228600" lvl="0" marL="228600" rtl="0" algn="l">
              <a:lnSpc>
                <a:spcPct val="90000"/>
              </a:lnSpc>
              <a:spcBef>
                <a:spcPts val="1000"/>
              </a:spcBef>
              <a:spcAft>
                <a:spcPts val="0"/>
              </a:spcAft>
              <a:buClr>
                <a:schemeClr val="dk1"/>
              </a:buClr>
              <a:buSzPct val="100000"/>
              <a:buChar char="•"/>
            </a:pPr>
            <a:r>
              <a:rPr lang="en-US" sz="2000"/>
              <a:t>When you find new ways to handle challenges your brain can start to make new connections.</a:t>
            </a:r>
            <a:endParaRPr/>
          </a:p>
          <a:p>
            <a:pPr indent="0" lvl="0" marL="0" rtl="0" algn="l">
              <a:lnSpc>
                <a:spcPct val="90000"/>
              </a:lnSpc>
              <a:spcBef>
                <a:spcPts val="1000"/>
              </a:spcBef>
              <a:spcAft>
                <a:spcPts val="0"/>
              </a:spcAft>
              <a:buClr>
                <a:schemeClr val="dk1"/>
              </a:buClr>
              <a:buSzPct val="100000"/>
              <a:buNone/>
            </a:pPr>
            <a:r>
              <a:t/>
            </a:r>
            <a:endParaRPr sz="2000"/>
          </a:p>
          <a:p>
            <a:pPr indent="-457200" lvl="0" marL="457200" rtl="0" algn="l">
              <a:lnSpc>
                <a:spcPct val="90000"/>
              </a:lnSpc>
              <a:spcBef>
                <a:spcPts val="1000"/>
              </a:spcBef>
              <a:spcAft>
                <a:spcPts val="0"/>
              </a:spcAft>
              <a:buClr>
                <a:srgbClr val="C00000"/>
              </a:buClr>
              <a:buSzPct val="100000"/>
              <a:buFont typeface="Arial"/>
              <a:buAutoNum type="arabicPeriod" startAt="3"/>
            </a:pPr>
            <a:r>
              <a:rPr b="1" lang="en-US" sz="3000">
                <a:solidFill>
                  <a:srgbClr val="C00000"/>
                </a:solidFill>
              </a:rPr>
              <a:t>They remember that people and situations can change.</a:t>
            </a:r>
            <a:endParaRPr/>
          </a:p>
          <a:p>
            <a:pPr indent="-228600" lvl="0" marL="228600" rtl="0" algn="l">
              <a:lnSpc>
                <a:spcPct val="90000"/>
              </a:lnSpc>
              <a:spcBef>
                <a:spcPts val="1000"/>
              </a:spcBef>
              <a:spcAft>
                <a:spcPts val="0"/>
              </a:spcAft>
              <a:buClr>
                <a:schemeClr val="dk1"/>
              </a:buClr>
              <a:buSzPct val="100000"/>
              <a:buChar char="•"/>
            </a:pPr>
            <a:r>
              <a:rPr lang="en-US" sz="2000"/>
              <a:t>When people change, they have to remind themselves that it is possible. Nothing is permanent! People can change their thoughts, feelings, and behaviors. Situations can change too!</a:t>
            </a:r>
            <a:endParaRPr/>
          </a:p>
        </p:txBody>
      </p:sp>
      <p:sp>
        <p:nvSpPr>
          <p:cNvPr id="182" name="Google Shape;182;p16"/>
          <p:cNvSpPr txBox="1"/>
          <p:nvPr/>
        </p:nvSpPr>
        <p:spPr>
          <a:xfrm>
            <a:off x="327379" y="6482997"/>
            <a:ext cx="1210168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Source: NCVS, 2011; Loneliness: Human Nature and the Need for Social Connection, 2008; Child Development, 2013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Video 3</a:t>
            </a:r>
            <a:endParaRPr/>
          </a:p>
        </p:txBody>
      </p:sp>
      <p:sp>
        <p:nvSpPr>
          <p:cNvPr id="188" name="Google Shape;188;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hlinkClick r:id="rId3"/>
              </a:rPr>
              <a:t>https://youtu.be/a9oJ1wnjsms</a:t>
            </a: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5AF9"/>
              </a:buClr>
              <a:buSzPts val="4400"/>
              <a:buFont typeface="Arial"/>
              <a:buNone/>
            </a:pPr>
            <a:r>
              <a:rPr b="1" lang="en-US">
                <a:solidFill>
                  <a:srgbClr val="325AF9"/>
                </a:solidFill>
                <a:latin typeface="Arial"/>
                <a:ea typeface="Arial"/>
                <a:cs typeface="Arial"/>
                <a:sym typeface="Arial"/>
              </a:rPr>
              <a:t>Let's take a second to review.</a:t>
            </a:r>
            <a:endParaRPr/>
          </a:p>
        </p:txBody>
      </p:sp>
      <p:pic>
        <p:nvPicPr>
          <p:cNvPr descr="A picture containing plate&#10;&#10;Description automatically generated" id="194" name="Google Shape;194;p18"/>
          <p:cNvPicPr preferRelativeResize="0"/>
          <p:nvPr>
            <p:ph idx="1" type="body"/>
          </p:nvPr>
        </p:nvPicPr>
        <p:blipFill rotWithShape="1">
          <a:blip r:embed="rId3">
            <a:alphaModFix/>
          </a:blip>
          <a:srcRect b="0" l="0" r="0" t="0"/>
          <a:stretch/>
        </p:blipFill>
        <p:spPr>
          <a:xfrm>
            <a:off x="4420394" y="1498777"/>
            <a:ext cx="3351212" cy="2602023"/>
          </a:xfrm>
          <a:prstGeom prst="rect">
            <a:avLst/>
          </a:prstGeom>
          <a:noFill/>
          <a:ln>
            <a:noFill/>
          </a:ln>
        </p:spPr>
      </p:pic>
      <p:sp>
        <p:nvSpPr>
          <p:cNvPr id="195" name="Google Shape;195;p18"/>
          <p:cNvSpPr txBox="1"/>
          <p:nvPr/>
        </p:nvSpPr>
        <p:spPr>
          <a:xfrm>
            <a:off x="725311" y="4343560"/>
            <a:ext cx="11020425"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C00000"/>
                </a:solidFill>
                <a:latin typeface="Arial"/>
                <a:ea typeface="Arial"/>
                <a:cs typeface="Arial"/>
                <a:sym typeface="Arial"/>
              </a:rPr>
              <a:t>We learned that we can shape our thoughts and feelings, and that can change our brains and behaviors. Our brain connections are like they’re written in pencil—it’s possible to change them. </a:t>
            </a:r>
            <a:r>
              <a:rPr lang="en-US" sz="2000">
                <a:solidFill>
                  <a:schemeClr val="dk1"/>
                </a:solidFill>
                <a:latin typeface="Arial"/>
                <a:ea typeface="Arial"/>
                <a:cs typeface="Arial"/>
                <a:sym typeface="Arial"/>
              </a:rPr>
              <a:t>That’s why people who act shy can become more outgoing, and people who act mean can become kinder. </a:t>
            </a:r>
            <a:endParaRPr/>
          </a:p>
          <a:p>
            <a:pPr indent="0" lvl="0" marL="0" marR="0" rtl="0" algn="ctr">
              <a:spcBef>
                <a:spcPts val="0"/>
              </a:spcBef>
              <a:spcAft>
                <a:spcPts val="0"/>
              </a:spcAft>
              <a:buNone/>
            </a:pPr>
            <a:r>
              <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We also learned that people change because of being in new places, making new friends, and learning new ways of thinking. People don't need to blame themselves for having negative emotions, and instead they can use new feelings and experiences to make a change.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25AF9"/>
              </a:buClr>
              <a:buSzPts val="4400"/>
              <a:buFont typeface="Arial"/>
              <a:buNone/>
            </a:pPr>
            <a:r>
              <a:rPr b="1" lang="en-US">
                <a:solidFill>
                  <a:srgbClr val="325AF9"/>
                </a:solidFill>
                <a:latin typeface="Arial"/>
                <a:ea typeface="Arial"/>
                <a:cs typeface="Arial"/>
                <a:sym typeface="Arial"/>
              </a:rPr>
              <a:t>Now, we need your help.</a:t>
            </a:r>
            <a:endParaRPr/>
          </a:p>
        </p:txBody>
      </p:sp>
      <p:pic>
        <p:nvPicPr>
          <p:cNvPr id="201" name="Google Shape;201;p19"/>
          <p:cNvPicPr preferRelativeResize="0"/>
          <p:nvPr>
            <p:ph idx="1" type="body"/>
          </p:nvPr>
        </p:nvPicPr>
        <p:blipFill rotWithShape="1">
          <a:blip r:embed="rId3">
            <a:alphaModFix/>
          </a:blip>
          <a:srcRect b="0" l="0" r="0" t="0"/>
          <a:stretch/>
        </p:blipFill>
        <p:spPr>
          <a:xfrm>
            <a:off x="4660795" y="1263823"/>
            <a:ext cx="3168755" cy="3121033"/>
          </a:xfrm>
          <a:prstGeom prst="rect">
            <a:avLst/>
          </a:prstGeom>
          <a:noFill/>
          <a:ln>
            <a:noFill/>
          </a:ln>
        </p:spPr>
      </p:pic>
      <p:sp>
        <p:nvSpPr>
          <p:cNvPr id="202" name="Google Shape;202;p19"/>
          <p:cNvSpPr txBox="1"/>
          <p:nvPr/>
        </p:nvSpPr>
        <p:spPr>
          <a:xfrm>
            <a:off x="725311" y="4343560"/>
            <a:ext cx="11020425"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We need your help to teach other students like you that even when they struggle and have strong emotions, they should remember that it won’t last forever—</a:t>
            </a:r>
            <a:r>
              <a:rPr b="1" lang="en-US" sz="3200">
                <a:solidFill>
                  <a:schemeClr val="dk1"/>
                </a:solidFill>
                <a:latin typeface="Arial"/>
                <a:ea typeface="Arial"/>
                <a:cs typeface="Arial"/>
                <a:sym typeface="Arial"/>
              </a:rPr>
              <a:t>because people can change.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208" name="Google Shape;20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rgbClr val="325AF9"/>
              </a:buClr>
              <a:buSzPts val="4375"/>
              <a:buFont typeface="Arial"/>
              <a:buAutoNum type="arabicPeriod"/>
            </a:pPr>
            <a:r>
              <a:rPr lang="en-US" sz="3500"/>
              <a:t> First, we ask that you read results from a survey about social experiences in school and read some stories from other students.</a:t>
            </a:r>
            <a:endParaRPr/>
          </a:p>
          <a:p>
            <a:pPr indent="-292100" lvl="0" marL="514350" rtl="0" algn="l">
              <a:lnSpc>
                <a:spcPct val="90000"/>
              </a:lnSpc>
              <a:spcBef>
                <a:spcPts val="1000"/>
              </a:spcBef>
              <a:spcAft>
                <a:spcPts val="0"/>
              </a:spcAft>
              <a:buClr>
                <a:schemeClr val="dk1"/>
              </a:buClr>
              <a:buSzPts val="3500"/>
              <a:buFont typeface="Arial"/>
              <a:buNone/>
            </a:pPr>
            <a:r>
              <a:t/>
            </a:r>
            <a:endParaRPr sz="3500"/>
          </a:p>
          <a:p>
            <a:pPr indent="-514350" lvl="0" marL="514350" rtl="0" algn="l">
              <a:lnSpc>
                <a:spcPct val="90000"/>
              </a:lnSpc>
              <a:spcBef>
                <a:spcPts val="1000"/>
              </a:spcBef>
              <a:spcAft>
                <a:spcPts val="0"/>
              </a:spcAft>
              <a:buClr>
                <a:srgbClr val="325AF9"/>
              </a:buClr>
              <a:buSzPts val="4375"/>
              <a:buFont typeface="Arial"/>
              <a:buAutoNum type="arabicPeriod"/>
            </a:pPr>
            <a:r>
              <a:rPr lang="en-US" sz="3500"/>
              <a:t> Second, we ask for you to write your own ideas.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939800" y="450056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800"/>
              <a:buFont typeface="Arial"/>
              <a:buNone/>
            </a:pPr>
            <a:r>
              <a:rPr b="1" lang="en-US" sz="2800">
                <a:solidFill>
                  <a:srgbClr val="C00000"/>
                </a:solidFill>
              </a:rPr>
              <a:t>Welcome! We are so glad you are here!</a:t>
            </a:r>
            <a:br>
              <a:rPr b="1" lang="en-US" sz="1400"/>
            </a:br>
            <a:br>
              <a:rPr b="1" lang="en-US" sz="1400"/>
            </a:br>
            <a:r>
              <a:rPr lang="en-US" sz="1400"/>
              <a:t>You will be working through the </a:t>
            </a:r>
            <a:r>
              <a:rPr b="1" lang="en-US" sz="1400"/>
              <a:t>HEALTHY MINDS </a:t>
            </a:r>
            <a:r>
              <a:rPr lang="en-US" sz="1400"/>
              <a:t>program. In this program, you will learn more about the ways people and emotions change. We will discuss how this relates to COVID-19 and mental health. We will ask for feedback on the program—we really appreciate your help. </a:t>
            </a:r>
            <a:br>
              <a:rPr lang="en-US" sz="1400"/>
            </a:br>
            <a:r>
              <a:rPr lang="en-US" sz="1400"/>
              <a:t> </a:t>
            </a:r>
            <a:br>
              <a:rPr lang="en-US" sz="1400"/>
            </a:br>
            <a:r>
              <a:rPr b="1" i="1" lang="en-US" sz="1400"/>
              <a:t>A couple of things to keep in mind as you move through the program:</a:t>
            </a:r>
            <a:br>
              <a:rPr lang="en-US" sz="1400"/>
            </a:br>
            <a:r>
              <a:rPr lang="en-US" sz="1400"/>
              <a:t> </a:t>
            </a:r>
            <a:br>
              <a:rPr lang="en-US" sz="1400"/>
            </a:br>
            <a:r>
              <a:rPr lang="en-US" sz="1400"/>
              <a:t>Please complete the entire program at one time. If you don’t, your data will disappear and you will have to start over.</a:t>
            </a:r>
            <a:br>
              <a:rPr lang="en-US" sz="1400"/>
            </a:br>
            <a:r>
              <a:rPr lang="en-US" sz="1400"/>
              <a:t>The entire program should take you about 30 minutes to complete.</a:t>
            </a:r>
            <a:br>
              <a:rPr lang="en-US" sz="1400"/>
            </a:br>
            <a:r>
              <a:rPr lang="en-US" sz="1400"/>
              <a:t>You will begin with a pre-survey, which will take about 5 minutes to complete.</a:t>
            </a:r>
            <a:br>
              <a:rPr lang="en-US" sz="1400"/>
            </a:br>
            <a:r>
              <a:rPr lang="en-US" sz="1400"/>
              <a:t>Next, you will complete the Healthy Minds program, which will take between 15-20 minutes to complete.</a:t>
            </a:r>
            <a:br>
              <a:rPr lang="en-US" sz="1400"/>
            </a:br>
            <a:r>
              <a:rPr lang="en-US" sz="1400"/>
              <a:t>Finally, you will complete a post-survey, which will take about 5 minutes to complete.</a:t>
            </a:r>
            <a:br>
              <a:rPr lang="en-US" sz="1400"/>
            </a:br>
            <a:r>
              <a:rPr lang="en-US" sz="1400"/>
              <a:t> </a:t>
            </a:r>
            <a:br>
              <a:rPr lang="en-US" sz="1400"/>
            </a:br>
            <a:r>
              <a:rPr b="1" lang="en-US" sz="1400" u="sng"/>
              <a:t>IMPORTANT</a:t>
            </a:r>
            <a:r>
              <a:rPr b="1" lang="en-US" sz="1400"/>
              <a:t>: </a:t>
            </a:r>
            <a:r>
              <a:rPr lang="en-US" sz="1400"/>
              <a:t>After completing the post-survey, you will get a </a:t>
            </a:r>
            <a:r>
              <a:rPr b="1" lang="en-US" sz="1400" u="sng"/>
              <a:t>code</a:t>
            </a:r>
            <a:r>
              <a:rPr b="1" lang="en-US" sz="1400"/>
              <a:t>. You will need this code in order to receive your $5 gift card. </a:t>
            </a:r>
            <a:br>
              <a:rPr lang="en-US" sz="1400"/>
            </a:br>
            <a:r>
              <a:rPr lang="en-US" sz="1400"/>
              <a:t> </a:t>
            </a:r>
            <a:br>
              <a:rPr lang="en-US" sz="1400"/>
            </a:br>
            <a:r>
              <a:rPr lang="en-US" sz="1400"/>
              <a:t> </a:t>
            </a:r>
            <a:br>
              <a:rPr lang="en-US" sz="1400"/>
            </a:br>
            <a:r>
              <a:rPr lang="en-US" sz="1400"/>
              <a:t>Okay, let’s get started. You will start off by reading about challenges before learning about mindsets!</a:t>
            </a:r>
            <a:br>
              <a:rPr lang="en-US" sz="1400"/>
            </a:br>
            <a:br>
              <a:rPr lang="en-US" sz="1400"/>
            </a:br>
            <a:br>
              <a:rPr lang="en-US" sz="1400"/>
            </a:br>
            <a:endParaRPr sz="1400"/>
          </a:p>
        </p:txBody>
      </p:sp>
      <p:pic>
        <p:nvPicPr>
          <p:cNvPr descr="A picture containing text, sign, stop, sky&#10;&#10;Description automatically generated" id="94" name="Google Shape;94;p2"/>
          <p:cNvPicPr preferRelativeResize="0"/>
          <p:nvPr>
            <p:ph idx="1" type="body"/>
          </p:nvPr>
        </p:nvPicPr>
        <p:blipFill rotWithShape="1">
          <a:blip r:embed="rId3">
            <a:alphaModFix/>
          </a:blip>
          <a:srcRect b="0" l="0" r="0" t="0"/>
          <a:stretch/>
        </p:blipFill>
        <p:spPr>
          <a:xfrm>
            <a:off x="1543050" y="436916"/>
            <a:ext cx="1993900" cy="2349500"/>
          </a:xfrm>
          <a:prstGeom prst="rect">
            <a:avLst/>
          </a:prstGeom>
          <a:noFill/>
          <a:ln>
            <a:noFill/>
          </a:ln>
        </p:spPr>
      </p:pic>
      <p:pic>
        <p:nvPicPr>
          <p:cNvPr descr="UNC Logo and Seals [University of North Carolina at Chapel Hill] |  University of north carolina, Unc logo, University logo" id="95" name="Google Shape;95;p2"/>
          <p:cNvPicPr preferRelativeResize="0"/>
          <p:nvPr/>
        </p:nvPicPr>
        <p:blipFill rotWithShape="1">
          <a:blip r:embed="rId4">
            <a:alphaModFix/>
          </a:blip>
          <a:srcRect b="0" l="0" r="0" t="0"/>
          <a:stretch/>
        </p:blipFill>
        <p:spPr>
          <a:xfrm>
            <a:off x="5426922" y="872631"/>
            <a:ext cx="4250690" cy="12293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1"/>
          <p:cNvPicPr preferRelativeResize="0"/>
          <p:nvPr>
            <p:ph idx="1" type="body"/>
          </p:nvPr>
        </p:nvPicPr>
        <p:blipFill rotWithShape="1">
          <a:blip r:embed="rId3">
            <a:alphaModFix/>
          </a:blip>
          <a:srcRect b="0" l="0" r="0" t="0"/>
          <a:stretch/>
        </p:blipFill>
        <p:spPr>
          <a:xfrm>
            <a:off x="3430878" y="400050"/>
            <a:ext cx="5330244" cy="57769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Healthy Minds Example Animation Final.mov" id="218" name="Google Shape;218;p22"/>
          <p:cNvPicPr preferRelativeResize="0"/>
          <p:nvPr>
            <p:ph idx="1" type="body"/>
          </p:nvPr>
        </p:nvPicPr>
        <p:blipFill rotWithShape="1">
          <a:blip r:embed="rId3">
            <a:alphaModFix/>
          </a:blip>
          <a:srcRect b="0" l="0" r="0" t="0"/>
          <a:stretch/>
        </p:blipFill>
        <p:spPr>
          <a:xfrm>
            <a:off x="1674813" y="854075"/>
            <a:ext cx="9042400" cy="43513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A picture containing plate&#10;&#10;Description automatically generated" id="223" name="Google Shape;223;p26"/>
          <p:cNvPicPr preferRelativeResize="0"/>
          <p:nvPr>
            <p:ph idx="1" type="body"/>
          </p:nvPr>
        </p:nvPicPr>
        <p:blipFill rotWithShape="1">
          <a:blip r:embed="rId3">
            <a:alphaModFix/>
          </a:blip>
          <a:srcRect b="0" l="0" r="0" t="0"/>
          <a:stretch/>
        </p:blipFill>
        <p:spPr>
          <a:xfrm>
            <a:off x="4406105" y="639146"/>
            <a:ext cx="4402779" cy="3418504"/>
          </a:xfrm>
          <a:prstGeom prst="rect">
            <a:avLst/>
          </a:prstGeom>
          <a:noFill/>
          <a:ln>
            <a:noFill/>
          </a:ln>
        </p:spPr>
      </p:pic>
      <p:sp>
        <p:nvSpPr>
          <p:cNvPr id="224" name="Google Shape;224;p26"/>
          <p:cNvSpPr txBox="1"/>
          <p:nvPr/>
        </p:nvSpPr>
        <p:spPr>
          <a:xfrm>
            <a:off x="725311" y="4343560"/>
            <a:ext cx="11020425" cy="201593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500">
                <a:solidFill>
                  <a:schemeClr val="dk1"/>
                </a:solidFill>
                <a:latin typeface="Arial"/>
                <a:ea typeface="Arial"/>
                <a:cs typeface="Arial"/>
                <a:sym typeface="Arial"/>
              </a:rPr>
              <a:t>Now that you’ve read other students’ stories, we would like you to share</a:t>
            </a:r>
            <a:endParaRPr/>
          </a:p>
          <a:p>
            <a:pPr indent="0" lvl="0" marL="0" marR="0" rtl="0" algn="ctr">
              <a:spcBef>
                <a:spcPts val="0"/>
              </a:spcBef>
              <a:spcAft>
                <a:spcPts val="0"/>
              </a:spcAft>
              <a:buNone/>
            </a:pPr>
            <a:r>
              <a:rPr lang="en-US" sz="2500">
                <a:solidFill>
                  <a:schemeClr val="dk1"/>
                </a:solidFill>
                <a:latin typeface="Arial"/>
                <a:ea typeface="Arial"/>
                <a:cs typeface="Arial"/>
                <a:sym typeface="Arial"/>
              </a:rPr>
              <a:t>your own story and advice.</a:t>
            </a:r>
            <a:endParaRPr/>
          </a:p>
          <a:p>
            <a:pPr indent="0" lvl="0" marL="0" marR="0" rtl="0" algn="ctr">
              <a:spcBef>
                <a:spcPts val="0"/>
              </a:spcBef>
              <a:spcAft>
                <a:spcPts val="0"/>
              </a:spcAft>
              <a:buNone/>
            </a:pPr>
            <a:r>
              <a:t/>
            </a:r>
            <a:endParaRPr sz="2500">
              <a:solidFill>
                <a:schemeClr val="dk1"/>
              </a:solidFill>
              <a:latin typeface="Arial"/>
              <a:ea typeface="Arial"/>
              <a:cs typeface="Arial"/>
              <a:sym typeface="Arial"/>
            </a:endParaRPr>
          </a:p>
          <a:p>
            <a:pPr indent="0" lvl="0" marL="0" marR="0" rtl="0" algn="ctr">
              <a:spcBef>
                <a:spcPts val="0"/>
              </a:spcBef>
              <a:spcAft>
                <a:spcPts val="0"/>
              </a:spcAft>
              <a:buNone/>
            </a:pPr>
            <a:r>
              <a:rPr lang="en-US" sz="2500">
                <a:solidFill>
                  <a:schemeClr val="dk1"/>
                </a:solidFill>
                <a:latin typeface="Arial"/>
                <a:ea typeface="Arial"/>
                <a:cs typeface="Arial"/>
                <a:sym typeface="Arial"/>
              </a:rPr>
              <a:t>We’ll be using your stories to help other new students in middle school</a:t>
            </a:r>
            <a:endParaRPr/>
          </a:p>
          <a:p>
            <a:pPr indent="0" lvl="0" marL="0" marR="0" rtl="0" algn="ctr">
              <a:spcBef>
                <a:spcPts val="0"/>
              </a:spcBef>
              <a:spcAft>
                <a:spcPts val="0"/>
              </a:spcAft>
              <a:buNone/>
            </a:pPr>
            <a:r>
              <a:rPr lang="en-US" sz="2500">
                <a:solidFill>
                  <a:schemeClr val="dk1"/>
                </a:solidFill>
                <a:latin typeface="Arial"/>
                <a:ea typeface="Arial"/>
                <a:cs typeface="Arial"/>
                <a:sym typeface="Arial"/>
              </a:rPr>
              <a:t>and high school deal with some of the same issues you may be experiencing.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230" name="Google Shape;230;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514350" lvl="0" marL="514350" rtl="0" algn="l">
              <a:lnSpc>
                <a:spcPct val="90000"/>
              </a:lnSpc>
              <a:spcBef>
                <a:spcPts val="0"/>
              </a:spcBef>
              <a:spcAft>
                <a:spcPts val="0"/>
              </a:spcAft>
              <a:buClr>
                <a:schemeClr val="dk1"/>
              </a:buClr>
              <a:buSzPct val="100000"/>
              <a:buAutoNum type="arabicPeriod"/>
            </a:pPr>
            <a:r>
              <a:rPr lang="en-US"/>
              <a:t>Imagine it is your first day back in school after virtual learning. When you are hanging out by your locker, you see one of your good friends from last year. You don't know too many other people in your grade, so you say hello to him and smile. But instead of saying hello back to you, he turns around and walks the other way. He starts talking to a couple of other classmates nearby.</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rgbClr val="C00000"/>
              </a:buClr>
              <a:buSzPct val="100000"/>
              <a:buNone/>
            </a:pPr>
            <a:r>
              <a:rPr b="1" lang="en-US">
                <a:solidFill>
                  <a:srgbClr val="C00000"/>
                </a:solidFill>
              </a:rPr>
              <a:t>How do you think you would feel if this happened to you? What kind</a:t>
            </a:r>
            <a:endParaRPr/>
          </a:p>
          <a:p>
            <a:pPr indent="0" lvl="0" marL="0" rtl="0" algn="ctr">
              <a:lnSpc>
                <a:spcPct val="90000"/>
              </a:lnSpc>
              <a:spcBef>
                <a:spcPts val="1000"/>
              </a:spcBef>
              <a:spcAft>
                <a:spcPts val="0"/>
              </a:spcAft>
              <a:buClr>
                <a:srgbClr val="C00000"/>
              </a:buClr>
              <a:buSzPct val="100000"/>
              <a:buNone/>
            </a:pPr>
            <a:r>
              <a:rPr b="1" lang="en-US">
                <a:solidFill>
                  <a:srgbClr val="C00000"/>
                </a:solidFill>
              </a:rPr>
              <a:t>of thoughts do you think you would have?</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b="1" i="1" lang="en-US"/>
              <a:t>Please write 2-3 sentences in the box below.</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ph idx="1" type="body"/>
          </p:nvPr>
        </p:nvSpPr>
        <p:spPr>
          <a:xfrm>
            <a:off x="838200" y="571500"/>
            <a:ext cx="10515600" cy="56054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2. Now imagine that the same event you just talked about happened to another person just like you. That is, imagine another person tried to say hello to a friend for the first time after coming back to school, only to have that person turn around and walk away.</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120000"/>
              </a:lnSpc>
              <a:spcBef>
                <a:spcPts val="1000"/>
              </a:spcBef>
              <a:spcAft>
                <a:spcPts val="0"/>
              </a:spcAft>
              <a:buClr>
                <a:srgbClr val="C00000"/>
              </a:buClr>
              <a:buSzPts val="2800"/>
              <a:buNone/>
            </a:pPr>
            <a:r>
              <a:rPr b="1" lang="en-US">
                <a:solidFill>
                  <a:srgbClr val="C00000"/>
                </a:solidFill>
              </a:rPr>
              <a:t>What could you say to help them understand that they can change, or that the things that are happening to them could change? When deciding what you want to say, think about what you learned today about changing emotions, personality and the brain.</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b="1" i="1" lang="en-US"/>
              <a:t>Please write 2-3 sentences in the box below.</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u="sng"/>
              <a:t>Now, let’s write a story!</a:t>
            </a:r>
            <a:endParaRPr/>
          </a:p>
        </p:txBody>
      </p:sp>
      <p:sp>
        <p:nvSpPr>
          <p:cNvPr id="241" name="Google Shape;241;p29"/>
          <p:cNvSpPr txBox="1"/>
          <p:nvPr>
            <p:ph idx="1" type="body"/>
          </p:nvPr>
        </p:nvSpPr>
        <p:spPr>
          <a:xfrm>
            <a:off x="838200" y="1464380"/>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rPr lang="en-US" sz="1400"/>
              <a:t> It is not unusual for people to experience stressful and upsetting events that have meaningful effects on our lives. The global COVID-19 pandemic, for example, has caused many people to experience large changes in their lives, as well as more challenges and stresses. We are interested in knowing more about the effect of COVID-19 on you and your life. To best understand your experience, we would first like to ask you to please think about an event that best explains the challenges you have faced as a result of COVID-19. </a:t>
            </a:r>
            <a:endParaRPr/>
          </a:p>
          <a:p>
            <a:pPr indent="0" lvl="0" marL="0" rtl="0" algn="l">
              <a:lnSpc>
                <a:spcPct val="90000"/>
              </a:lnSpc>
              <a:spcBef>
                <a:spcPts val="1000"/>
              </a:spcBef>
              <a:spcAft>
                <a:spcPts val="0"/>
              </a:spcAft>
              <a:buClr>
                <a:schemeClr val="dk1"/>
              </a:buClr>
              <a:buSzPts val="1400"/>
              <a:buNone/>
            </a:pPr>
            <a:r>
              <a:rPr lang="en-US" sz="1400"/>
              <a:t>Once you identified this event in your mind, please write everything you remember about this event, including: </a:t>
            </a:r>
            <a:endParaRPr/>
          </a:p>
          <a:p>
            <a:pPr indent="0" lvl="1" marL="457200" rtl="0" algn="l">
              <a:lnSpc>
                <a:spcPct val="90000"/>
              </a:lnSpc>
              <a:spcBef>
                <a:spcPts val="500"/>
              </a:spcBef>
              <a:spcAft>
                <a:spcPts val="0"/>
              </a:spcAft>
              <a:buClr>
                <a:schemeClr val="dk1"/>
              </a:buClr>
              <a:buSzPts val="1400"/>
              <a:buNone/>
            </a:pPr>
            <a:r>
              <a:rPr lang="en-US" sz="1400"/>
              <a:t>What happened</a:t>
            </a:r>
            <a:endParaRPr/>
          </a:p>
          <a:p>
            <a:pPr indent="0" lvl="1" marL="457200" rtl="0" algn="l">
              <a:lnSpc>
                <a:spcPct val="90000"/>
              </a:lnSpc>
              <a:spcBef>
                <a:spcPts val="500"/>
              </a:spcBef>
              <a:spcAft>
                <a:spcPts val="0"/>
              </a:spcAft>
              <a:buClr>
                <a:schemeClr val="dk1"/>
              </a:buClr>
              <a:buSzPts val="1400"/>
              <a:buNone/>
            </a:pPr>
            <a:r>
              <a:rPr lang="en-US" sz="1400"/>
              <a:t>Who else (if anyone) was involved</a:t>
            </a:r>
            <a:endParaRPr/>
          </a:p>
          <a:p>
            <a:pPr indent="0" lvl="1" marL="457200" rtl="0" algn="l">
              <a:lnSpc>
                <a:spcPct val="90000"/>
              </a:lnSpc>
              <a:spcBef>
                <a:spcPts val="500"/>
              </a:spcBef>
              <a:spcAft>
                <a:spcPts val="0"/>
              </a:spcAft>
              <a:buClr>
                <a:schemeClr val="dk1"/>
              </a:buClr>
              <a:buSzPts val="1400"/>
              <a:buNone/>
            </a:pPr>
            <a:r>
              <a:rPr lang="en-US" sz="1400"/>
              <a:t>What you thought and felt during the event</a:t>
            </a:r>
            <a:endParaRPr/>
          </a:p>
          <a:p>
            <a:pPr indent="0" lvl="1" marL="457200" rtl="0" algn="l">
              <a:lnSpc>
                <a:spcPct val="90000"/>
              </a:lnSpc>
              <a:spcBef>
                <a:spcPts val="500"/>
              </a:spcBef>
              <a:spcAft>
                <a:spcPts val="0"/>
              </a:spcAft>
              <a:buClr>
                <a:schemeClr val="dk1"/>
              </a:buClr>
              <a:buSzPts val="1400"/>
              <a:buNone/>
            </a:pPr>
            <a:r>
              <a:rPr lang="en-US" sz="1400"/>
              <a:t>Why you chose to write about this particular event</a:t>
            </a:r>
            <a:endParaRPr/>
          </a:p>
          <a:p>
            <a:pPr indent="0" lvl="1" marL="457200" rtl="0" algn="l">
              <a:lnSpc>
                <a:spcPct val="90000"/>
              </a:lnSpc>
              <a:spcBef>
                <a:spcPts val="500"/>
              </a:spcBef>
              <a:spcAft>
                <a:spcPts val="0"/>
              </a:spcAft>
              <a:buClr>
                <a:schemeClr val="dk1"/>
              </a:buClr>
              <a:buSzPts val="1400"/>
              <a:buNone/>
            </a:pPr>
            <a:r>
              <a:rPr lang="en-US" sz="1400"/>
              <a:t>What this event says about who you were, who you are, and who you might be</a:t>
            </a:r>
            <a:endParaRPr/>
          </a:p>
          <a:p>
            <a:pPr indent="0" lvl="1" marL="457200" rtl="0" algn="l">
              <a:lnSpc>
                <a:spcPct val="90000"/>
              </a:lnSpc>
              <a:spcBef>
                <a:spcPts val="500"/>
              </a:spcBef>
              <a:spcAft>
                <a:spcPts val="0"/>
              </a:spcAft>
              <a:buClr>
                <a:schemeClr val="dk1"/>
              </a:buClr>
              <a:buSzPts val="1400"/>
              <a:buNone/>
            </a:pPr>
            <a:r>
              <a:rPr lang="en-US" sz="1400"/>
              <a:t>Date each memory (month/year) as accurately as you can, even if you must estimate. If the memory extended over a period of time, please report the middle of the period. </a:t>
            </a:r>
            <a:endParaRPr/>
          </a:p>
          <a:p>
            <a:pPr indent="0" lvl="0" marL="0" rtl="0" algn="l">
              <a:lnSpc>
                <a:spcPct val="90000"/>
              </a:lnSpc>
              <a:spcBef>
                <a:spcPts val="1000"/>
              </a:spcBef>
              <a:spcAft>
                <a:spcPts val="0"/>
              </a:spcAft>
              <a:buClr>
                <a:schemeClr val="dk1"/>
              </a:buClr>
              <a:buSzPts val="1400"/>
              <a:buNone/>
            </a:pPr>
            <a:r>
              <a:rPr lang="en-US" sz="1400"/>
              <a:t> </a:t>
            </a:r>
            <a:endParaRPr/>
          </a:p>
          <a:p>
            <a:pPr indent="0" lvl="0" marL="0" rtl="0" algn="l">
              <a:lnSpc>
                <a:spcPct val="90000"/>
              </a:lnSpc>
              <a:spcBef>
                <a:spcPts val="1000"/>
              </a:spcBef>
              <a:spcAft>
                <a:spcPts val="0"/>
              </a:spcAft>
              <a:buClr>
                <a:schemeClr val="dk1"/>
              </a:buClr>
              <a:buSzPts val="1400"/>
              <a:buNone/>
            </a:pPr>
            <a:r>
              <a:rPr lang="en-US" sz="1400"/>
              <a:t>Please write as detailed a description of the event so that we can have a sense for what you went through and what  it felt like to you. You do not have to write your description in the order listed above. Instead, think of it like a </a:t>
            </a:r>
            <a:r>
              <a:rPr b="1" i="1" lang="en-US" sz="1400"/>
              <a:t>story</a:t>
            </a:r>
            <a:r>
              <a:rPr lang="en-US" sz="1400"/>
              <a:t>, where you have a </a:t>
            </a:r>
            <a:r>
              <a:rPr b="1" i="1" lang="en-US" sz="1400"/>
              <a:t>beginning, middle, and end. </a:t>
            </a:r>
            <a:r>
              <a:rPr lang="en-US" sz="1400"/>
              <a:t>Do not worry about spelling, sentence structure or  grammar. Everything you write is entirely confidential. Take as much time and space as you need.</a:t>
            </a:r>
            <a:endParaRPr/>
          </a:p>
          <a:p>
            <a:pPr indent="0" lvl="0" marL="0" rtl="0" algn="l">
              <a:lnSpc>
                <a:spcPct val="90000"/>
              </a:lnSpc>
              <a:spcBef>
                <a:spcPts val="1000"/>
              </a:spcBef>
              <a:spcAft>
                <a:spcPts val="0"/>
              </a:spcAft>
              <a:buClr>
                <a:schemeClr val="dk1"/>
              </a:buClr>
              <a:buSzPts val="1400"/>
              <a:buNone/>
            </a:pPr>
            <a:r>
              <a:rPr lang="en-US" sz="1400"/>
              <a:t> </a:t>
            </a:r>
            <a:endParaRPr/>
          </a:p>
          <a:p>
            <a:pPr indent="0" lvl="0" marL="0" rtl="0" algn="l">
              <a:lnSpc>
                <a:spcPct val="90000"/>
              </a:lnSpc>
              <a:spcBef>
                <a:spcPts val="1000"/>
              </a:spcBef>
              <a:spcAft>
                <a:spcPts val="0"/>
              </a:spcAft>
              <a:buClr>
                <a:schemeClr val="dk1"/>
              </a:buClr>
              <a:buSzPts val="1400"/>
              <a:buNone/>
            </a:pPr>
            <a:r>
              <a:rPr b="1" i="1" lang="en-US" sz="1400"/>
              <a:t>Source: </a:t>
            </a:r>
            <a:r>
              <a:rPr lang="en-US" sz="1400"/>
              <a:t>OSF Registration: College, Interrupted: Individual differences in freshmen college student mental health, identity, and retention in college as a function of COVID-19 disruptions to education across four institutions. Monisha Pasupathi, Kate C. McLean, Jordan Ashton Booker, Cecilia Wainryb, Robyn Fivush, Andrea Greenhoot, Mikayla Ell, Maia Lynn Southwick, Tracy Phan, and Robyn Kelton </a:t>
            </a:r>
            <a:endParaRPr/>
          </a:p>
          <a:p>
            <a:pPr indent="0" lvl="0" marL="0" rtl="0" algn="l">
              <a:lnSpc>
                <a:spcPct val="90000"/>
              </a:lnSpc>
              <a:spcBef>
                <a:spcPts val="1000"/>
              </a:spcBef>
              <a:spcAft>
                <a:spcPts val="0"/>
              </a:spcAft>
              <a:buClr>
                <a:schemeClr val="dk1"/>
              </a:buClr>
              <a:buSzPts val="1400"/>
              <a:buNone/>
            </a:pPr>
            <a:r>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u="sng"/>
              <a:t>Why Did You Ask Me to Write a Story?</a:t>
            </a:r>
            <a:br>
              <a:rPr b="1" lang="en-US"/>
            </a:br>
            <a:endParaRPr b="1"/>
          </a:p>
        </p:txBody>
      </p:sp>
      <p:sp>
        <p:nvSpPr>
          <p:cNvPr id="247" name="Google Shape;247;p30"/>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a:t> </a:t>
            </a:r>
            <a:r>
              <a:rPr lang="en-US"/>
              <a:t>Research has shown when you write a story with the following parts, it can improve your mental health:</a:t>
            </a:r>
            <a:endParaRPr/>
          </a:p>
          <a:p>
            <a:pPr indent="0" lvl="0" marL="0" rtl="0" algn="l">
              <a:lnSpc>
                <a:spcPct val="90000"/>
              </a:lnSpc>
              <a:spcBef>
                <a:spcPts val="1000"/>
              </a:spcBef>
              <a:spcAft>
                <a:spcPts val="0"/>
              </a:spcAft>
              <a:buClr>
                <a:schemeClr val="dk1"/>
              </a:buClr>
              <a:buSzPct val="100000"/>
              <a:buNone/>
            </a:pPr>
            <a:r>
              <a:rPr lang="en-US"/>
              <a:t> </a:t>
            </a:r>
            <a:endParaRPr/>
          </a:p>
          <a:p>
            <a:pPr indent="0" lvl="0" marL="0" rtl="0" algn="l">
              <a:lnSpc>
                <a:spcPct val="90000"/>
              </a:lnSpc>
              <a:spcBef>
                <a:spcPts val="1000"/>
              </a:spcBef>
              <a:spcAft>
                <a:spcPts val="0"/>
              </a:spcAft>
              <a:buClr>
                <a:schemeClr val="dk1"/>
              </a:buClr>
              <a:buSzPct val="100000"/>
              <a:buNone/>
            </a:pPr>
            <a:r>
              <a:rPr b="1" lang="en-US"/>
              <a:t>Agency:</a:t>
            </a:r>
            <a:r>
              <a:rPr lang="en-US"/>
              <a:t> Feeling like you are in control of your life</a:t>
            </a:r>
            <a:endParaRPr/>
          </a:p>
          <a:p>
            <a:pPr indent="0" lvl="0" marL="0" rtl="0" algn="l">
              <a:lnSpc>
                <a:spcPct val="90000"/>
              </a:lnSpc>
              <a:spcBef>
                <a:spcPts val="1000"/>
              </a:spcBef>
              <a:spcAft>
                <a:spcPts val="0"/>
              </a:spcAft>
              <a:buClr>
                <a:schemeClr val="dk1"/>
              </a:buClr>
              <a:buSzPct val="100000"/>
              <a:buNone/>
            </a:pPr>
            <a:r>
              <a:rPr b="1" lang="en-US"/>
              <a:t>Communion</a:t>
            </a:r>
            <a:r>
              <a:rPr lang="en-US"/>
              <a:t>: Feeling like you have good relationships in your life</a:t>
            </a:r>
            <a:endParaRPr/>
          </a:p>
          <a:p>
            <a:pPr indent="0" lvl="0" marL="0" rtl="0" algn="l">
              <a:lnSpc>
                <a:spcPct val="90000"/>
              </a:lnSpc>
              <a:spcBef>
                <a:spcPts val="1000"/>
              </a:spcBef>
              <a:spcAft>
                <a:spcPts val="0"/>
              </a:spcAft>
              <a:buClr>
                <a:schemeClr val="dk1"/>
              </a:buClr>
              <a:buSzPct val="100000"/>
              <a:buNone/>
            </a:pPr>
            <a:r>
              <a:rPr b="1" lang="en-US"/>
              <a:t>Coherence:</a:t>
            </a:r>
            <a:r>
              <a:rPr lang="en-US"/>
              <a:t> Telling the story in a way that connects</a:t>
            </a:r>
            <a:endParaRPr/>
          </a:p>
          <a:p>
            <a:pPr indent="0" lvl="0" marL="0" rtl="0" algn="l">
              <a:lnSpc>
                <a:spcPct val="90000"/>
              </a:lnSpc>
              <a:spcBef>
                <a:spcPts val="1000"/>
              </a:spcBef>
              <a:spcAft>
                <a:spcPts val="0"/>
              </a:spcAft>
              <a:buClr>
                <a:schemeClr val="dk1"/>
              </a:buClr>
              <a:buSzPct val="100000"/>
              <a:buNone/>
            </a:pPr>
            <a:r>
              <a:rPr b="1" lang="en-US"/>
              <a:t>Redemption</a:t>
            </a:r>
            <a:r>
              <a:rPr lang="en-US"/>
              <a:t>: When the story starts out on a low note, but ends on a high note</a:t>
            </a:r>
            <a:endParaRPr/>
          </a:p>
          <a:p>
            <a:pPr indent="0" lvl="0" marL="0" rtl="0" algn="l">
              <a:lnSpc>
                <a:spcPct val="90000"/>
              </a:lnSpc>
              <a:spcBef>
                <a:spcPts val="1000"/>
              </a:spcBef>
              <a:spcAft>
                <a:spcPts val="0"/>
              </a:spcAft>
              <a:buClr>
                <a:schemeClr val="dk1"/>
              </a:buClr>
              <a:buSzPct val="100000"/>
              <a:buNone/>
            </a:pPr>
            <a:r>
              <a:rPr lang="en-US"/>
              <a:t> </a:t>
            </a:r>
            <a:endParaRPr/>
          </a:p>
          <a:p>
            <a:pPr indent="0" lvl="0" marL="0" rtl="0" algn="l">
              <a:lnSpc>
                <a:spcPct val="90000"/>
              </a:lnSpc>
              <a:spcBef>
                <a:spcPts val="1000"/>
              </a:spcBef>
              <a:spcAft>
                <a:spcPts val="0"/>
              </a:spcAft>
              <a:buClr>
                <a:schemeClr val="dk1"/>
              </a:buClr>
              <a:buSzPct val="100000"/>
              <a:buNone/>
            </a:pPr>
            <a:r>
              <a:rPr b="1" lang="en-US"/>
              <a:t>Narratives help us make sense of new events and our experiences. Now, we want to share some tips on how to change your own narrative in ways that may help you feel better.</a:t>
            </a:r>
            <a:endParaRPr/>
          </a:p>
          <a:p>
            <a:pPr indent="0" lvl="0" marL="0" rtl="0" algn="l">
              <a:lnSpc>
                <a:spcPct val="90000"/>
              </a:lnSpc>
              <a:spcBef>
                <a:spcPts val="1000"/>
              </a:spcBef>
              <a:spcAft>
                <a:spcPts val="0"/>
              </a:spcAft>
              <a:buClr>
                <a:schemeClr val="dk1"/>
              </a:buClr>
              <a:buSzPct val="100000"/>
              <a:buNone/>
            </a:pPr>
            <a:r>
              <a:rPr lang="en-US"/>
              <a:t> </a:t>
            </a:r>
            <a:endParaRPr/>
          </a:p>
          <a:p>
            <a:pPr indent="0" lvl="0" marL="0" rtl="0" algn="l">
              <a:lnSpc>
                <a:spcPct val="90000"/>
              </a:lnSpc>
              <a:spcBef>
                <a:spcPts val="1000"/>
              </a:spcBef>
              <a:spcAft>
                <a:spcPts val="0"/>
              </a:spcAft>
              <a:buClr>
                <a:schemeClr val="dk1"/>
              </a:buClr>
              <a:buSzPct val="100000"/>
              <a:buNone/>
            </a:pPr>
            <a:r>
              <a:t/>
            </a:r>
            <a:endParaRPr/>
          </a:p>
        </p:txBody>
      </p:sp>
      <p:pic>
        <p:nvPicPr>
          <p:cNvPr id="248" name="Google Shape;248;p30"/>
          <p:cNvPicPr preferRelativeResize="0"/>
          <p:nvPr/>
        </p:nvPicPr>
        <p:blipFill rotWithShape="1">
          <a:blip r:embed="rId3">
            <a:alphaModFix/>
          </a:blip>
          <a:srcRect b="0" l="0" r="0" t="0"/>
          <a:stretch/>
        </p:blipFill>
        <p:spPr>
          <a:xfrm>
            <a:off x="4557148" y="4843462"/>
            <a:ext cx="2172265" cy="20145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Healthy Minds - tips.mp4" id="253" name="Google Shape;253;p31"/>
          <p:cNvPicPr preferRelativeResize="0"/>
          <p:nvPr>
            <p:ph idx="1" type="body"/>
          </p:nvPr>
        </p:nvPicPr>
        <p:blipFill rotWithShape="1">
          <a:blip r:embed="rId3">
            <a:alphaModFix/>
          </a:blip>
          <a:srcRect b="0" l="0" r="0" t="0"/>
          <a:stretch/>
        </p:blipFill>
        <p:spPr>
          <a:xfrm>
            <a:off x="1673477" y="941387"/>
            <a:ext cx="8845045" cy="4975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u="sng"/>
              <a:t>Bringing It All Together</a:t>
            </a:r>
            <a:endParaRPr/>
          </a:p>
        </p:txBody>
      </p:sp>
      <p:sp>
        <p:nvSpPr>
          <p:cNvPr id="259" name="Google Shape;259;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Now, take a look at the story you wrote and examine it for agency, communion, redemption, and coherence. Are there any sections you could rewrite now? If not, that’s ok too. Just keep these things in mind as you try to make sense of the way you approach challenges in your life. </a:t>
            </a:r>
            <a:r>
              <a:rPr b="1" lang="en-US" u="sng"/>
              <a:t>Remember, change is a process that takes time, and we are all learning.</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rgbClr val="C00000"/>
              </a:buClr>
              <a:buSzPts val="2800"/>
              <a:buNone/>
            </a:pPr>
            <a:r>
              <a:rPr b="1" lang="en-US" u="sng">
                <a:solidFill>
                  <a:srgbClr val="C00000"/>
                </a:solidFill>
              </a:rPr>
              <a:t>Note: You can choose to rewrite your story if you wish, but it is not required. If you decide not to rewrite it, take some time to think about what you might change next time.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u="sng"/>
              <a:t>Final Thoughts: What Did You Learn?</a:t>
            </a:r>
            <a:endParaRPr/>
          </a:p>
        </p:txBody>
      </p:sp>
      <p:sp>
        <p:nvSpPr>
          <p:cNvPr id="265" name="Google Shape;265;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In the space below, please answer the following questions:</a:t>
            </a:r>
            <a:endParaRPr/>
          </a:p>
          <a:p>
            <a:pPr indent="0" lvl="0" marL="0" rtl="0" algn="l">
              <a:lnSpc>
                <a:spcPct val="90000"/>
              </a:lnSpc>
              <a:spcBef>
                <a:spcPts val="1000"/>
              </a:spcBef>
              <a:spcAft>
                <a:spcPts val="0"/>
              </a:spcAft>
              <a:buClr>
                <a:schemeClr val="dk1"/>
              </a:buClr>
              <a:buSzPts val="2800"/>
              <a:buNone/>
            </a:pPr>
            <a:r>
              <a:rPr lang="en-US"/>
              <a:t> </a:t>
            </a:r>
            <a:endParaRPr/>
          </a:p>
          <a:p>
            <a:pPr indent="0" lvl="0" marL="0" rtl="0" algn="l">
              <a:lnSpc>
                <a:spcPct val="90000"/>
              </a:lnSpc>
              <a:spcBef>
                <a:spcPts val="1000"/>
              </a:spcBef>
              <a:spcAft>
                <a:spcPts val="0"/>
              </a:spcAft>
              <a:buClr>
                <a:schemeClr val="dk1"/>
              </a:buClr>
              <a:buSzPts val="2800"/>
              <a:buNone/>
            </a:pPr>
            <a:r>
              <a:rPr lang="en-US"/>
              <a:t>1) What have you learned after taking this program?</a:t>
            </a:r>
            <a:endParaRPr/>
          </a:p>
          <a:p>
            <a:pPr indent="0" lvl="0" marL="0" rtl="0" algn="l">
              <a:lnSpc>
                <a:spcPct val="90000"/>
              </a:lnSpc>
              <a:spcBef>
                <a:spcPts val="1000"/>
              </a:spcBef>
              <a:spcAft>
                <a:spcPts val="0"/>
              </a:spcAft>
              <a:buClr>
                <a:schemeClr val="dk1"/>
              </a:buClr>
              <a:buSzPts val="2800"/>
              <a:buNone/>
            </a:pPr>
            <a:r>
              <a:rPr lang="en-US"/>
              <a:t>2) Why does the way you tell stories about life events matter?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idx="1" type="body"/>
          </p:nvPr>
        </p:nvSpPr>
        <p:spPr>
          <a:xfrm>
            <a:off x="939800" y="538691"/>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i="1" lang="en-US"/>
              <a:t>What are mindsets, you may ask? </a:t>
            </a:r>
            <a:r>
              <a:rPr lang="en-US"/>
              <a:t>Mindsets are beliefs people have about their traits and abilities. Those traits may include things such as intelligence, athletic ability, emotions, and so much more. They also affect the strategies people use when facing challenging situations. There are two types of mindsets:</a:t>
            </a:r>
            <a:endParaRPr/>
          </a:p>
          <a:p>
            <a:pPr indent="-228600" lvl="0" marL="228600" rtl="0" algn="l">
              <a:lnSpc>
                <a:spcPct val="90000"/>
              </a:lnSpc>
              <a:spcBef>
                <a:spcPts val="1000"/>
              </a:spcBef>
              <a:spcAft>
                <a:spcPts val="0"/>
              </a:spcAft>
              <a:buClr>
                <a:schemeClr val="dk1"/>
              </a:buClr>
              <a:buSzPts val="2800"/>
              <a:buChar char="•"/>
            </a:pPr>
            <a:r>
              <a:rPr b="1" lang="en-US"/>
              <a:t>Fixed mindset: </a:t>
            </a:r>
            <a:r>
              <a:rPr lang="en-US"/>
              <a:t>The belief that people are born with certain traits and abilities, which are unchangeable.</a:t>
            </a:r>
            <a:endParaRPr/>
          </a:p>
          <a:p>
            <a:pPr indent="-228600" lvl="0" marL="228600" rtl="0" algn="l">
              <a:lnSpc>
                <a:spcPct val="90000"/>
              </a:lnSpc>
              <a:spcBef>
                <a:spcPts val="1000"/>
              </a:spcBef>
              <a:spcAft>
                <a:spcPts val="0"/>
              </a:spcAft>
              <a:buClr>
                <a:schemeClr val="dk1"/>
              </a:buClr>
              <a:buSzPts val="2800"/>
              <a:buChar char="•"/>
            </a:pPr>
            <a:r>
              <a:rPr b="1" lang="en-US"/>
              <a:t>Growth mindset: </a:t>
            </a:r>
            <a:r>
              <a:rPr lang="en-US"/>
              <a:t>The belief that people can develop their traits and abilities over time and can change.</a:t>
            </a:r>
            <a:endParaRPr/>
          </a:p>
          <a:p>
            <a:pPr indent="0" lvl="0" marL="0" rtl="0" algn="l">
              <a:lnSpc>
                <a:spcPct val="90000"/>
              </a:lnSpc>
              <a:spcBef>
                <a:spcPts val="1000"/>
              </a:spcBef>
              <a:spcAft>
                <a:spcPts val="0"/>
              </a:spcAft>
              <a:buClr>
                <a:schemeClr val="dk1"/>
              </a:buClr>
              <a:buSzPts val="2800"/>
              <a:buNone/>
            </a:pPr>
            <a:r>
              <a:t/>
            </a:r>
            <a:endParaRPr/>
          </a:p>
        </p:txBody>
      </p:sp>
      <p:sp>
        <p:nvSpPr>
          <p:cNvPr id="101" name="Google Shape;101;p4"/>
          <p:cNvSpPr/>
          <p:nvPr/>
        </p:nvSpPr>
        <p:spPr>
          <a:xfrm flipH="1" rot="10800000">
            <a:off x="5082822" y="4249736"/>
            <a:ext cx="10711459" cy="4571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Best Question Mark Clip Art #1664 - Clipartion.com" id="102" name="Google Shape;102;p4"/>
          <p:cNvPicPr preferRelativeResize="0"/>
          <p:nvPr/>
        </p:nvPicPr>
        <p:blipFill rotWithShape="1">
          <a:blip r:embed="rId3">
            <a:alphaModFix/>
          </a:blip>
          <a:srcRect b="0" l="0" r="0" t="0"/>
          <a:stretch/>
        </p:blipFill>
        <p:spPr>
          <a:xfrm>
            <a:off x="5082822" y="4547387"/>
            <a:ext cx="1260828" cy="2153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u="sng"/>
              <a:t>COVID-19 and Mental Health Resources</a:t>
            </a:r>
            <a:endParaRPr/>
          </a:p>
        </p:txBody>
      </p:sp>
      <p:sp>
        <p:nvSpPr>
          <p:cNvPr id="271" name="Google Shape;27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dk1"/>
              </a:buClr>
              <a:buSzPct val="100000"/>
              <a:buNone/>
            </a:pPr>
            <a:r>
              <a:rPr lang="en-US"/>
              <a:t>Thank you for participating! If you’re ever struggling, please remember: You are not alone! There are lots of resources in your area and online that are meant to help you on hard days. Some of them include:</a:t>
            </a:r>
            <a:br>
              <a:rPr lang="en-US"/>
            </a:br>
            <a:br>
              <a:rPr lang="en-US"/>
            </a:br>
            <a:r>
              <a:rPr b="1" lang="en-US"/>
              <a:t>Your school counselor</a:t>
            </a:r>
            <a:r>
              <a:rPr lang="en-US"/>
              <a:t> - reach out anytime to make an appointment!</a:t>
            </a:r>
            <a:br>
              <a:rPr lang="en-US"/>
            </a:br>
            <a:br>
              <a:rPr lang="en-US"/>
            </a:br>
            <a:r>
              <a:rPr b="1" lang="en-US"/>
              <a:t>Hope4NC Crisis Counseling</a:t>
            </a:r>
            <a:r>
              <a:rPr lang="en-US"/>
              <a:t> (1-855-587-3463, </a:t>
            </a:r>
            <a:r>
              <a:rPr lang="en-US" u="sng">
                <a:solidFill>
                  <a:schemeClr val="hlink"/>
                </a:solidFill>
                <a:hlinkClick r:id="rId3"/>
              </a:rPr>
              <a:t>https://www.sandhillscenter.org/hope4nc</a:t>
            </a:r>
            <a:r>
              <a:rPr lang="en-US"/>
              <a:t>)</a:t>
            </a:r>
            <a:endParaRPr/>
          </a:p>
          <a:p>
            <a:pPr indent="0" lvl="0" marL="0" rtl="0" algn="l">
              <a:lnSpc>
                <a:spcPct val="90000"/>
              </a:lnSpc>
              <a:spcBef>
                <a:spcPts val="1000"/>
              </a:spcBef>
              <a:spcAft>
                <a:spcPts val="0"/>
              </a:spcAft>
              <a:buClr>
                <a:schemeClr val="dk1"/>
              </a:buClr>
              <a:buSzPct val="100000"/>
              <a:buNone/>
            </a:pPr>
            <a:r>
              <a:rPr lang="en-US"/>
              <a:t>​​​​Provides anonymous mental health counseling services, referrals and resources. Can help with COVID-related stress responses such as irritability, fear, substance use, and a desire to decrease chronic stress.</a:t>
            </a:r>
            <a:endParaRPr/>
          </a:p>
          <a:p>
            <a:pPr indent="0" lvl="0" marL="0" rtl="0" algn="l">
              <a:lnSpc>
                <a:spcPct val="90000"/>
              </a:lnSpc>
              <a:spcBef>
                <a:spcPts val="1000"/>
              </a:spcBef>
              <a:spcAft>
                <a:spcPts val="0"/>
              </a:spcAft>
              <a:buClr>
                <a:schemeClr val="dk1"/>
              </a:buClr>
              <a:buSzPct val="100000"/>
              <a:buNone/>
            </a:pPr>
            <a:br>
              <a:rPr lang="en-US"/>
            </a:br>
            <a:r>
              <a:rPr b="1" lang="en-US"/>
              <a:t>Crisis Text Line </a:t>
            </a:r>
            <a:r>
              <a:rPr lang="en-US"/>
              <a:t>(Text "TALK" to 741-741)</a:t>
            </a:r>
            <a:endParaRPr/>
          </a:p>
          <a:p>
            <a:pPr indent="0" lvl="0" marL="0" rtl="0" algn="l">
              <a:lnSpc>
                <a:spcPct val="90000"/>
              </a:lnSpc>
              <a:spcBef>
                <a:spcPts val="1000"/>
              </a:spcBef>
              <a:spcAft>
                <a:spcPts val="0"/>
              </a:spcAft>
              <a:buClr>
                <a:schemeClr val="dk1"/>
              </a:buClr>
              <a:buSzPct val="100000"/>
              <a:buNone/>
            </a:pPr>
            <a:r>
              <a:rPr lang="en-US"/>
              <a:t>Text with a trained crisis counselor for FREE, 24/7.</a:t>
            </a:r>
            <a:endParaRPr/>
          </a:p>
          <a:p>
            <a:pPr indent="0" lvl="0" marL="0" rtl="0" algn="l">
              <a:lnSpc>
                <a:spcPct val="90000"/>
              </a:lnSpc>
              <a:spcBef>
                <a:spcPts val="1000"/>
              </a:spcBef>
              <a:spcAft>
                <a:spcPts val="0"/>
              </a:spcAft>
              <a:buClr>
                <a:schemeClr val="dk1"/>
              </a:buClr>
              <a:buSzPct val="100000"/>
              <a:buNone/>
            </a:pPr>
            <a:r>
              <a:rPr lang="en-US"/>
              <a:t>This is a great resource for anyone who prefers texting over calling, or does not have private time to talk on the phone.</a:t>
            </a:r>
            <a:endParaRPr/>
          </a:p>
          <a:p>
            <a:pPr indent="0" lvl="0" marL="0" rtl="0" algn="l">
              <a:lnSpc>
                <a:spcPct val="90000"/>
              </a:lnSpc>
              <a:spcBef>
                <a:spcPts val="1000"/>
              </a:spcBef>
              <a:spcAft>
                <a:spcPts val="0"/>
              </a:spcAft>
              <a:buClr>
                <a:schemeClr val="dk1"/>
              </a:buClr>
              <a:buSzPct val="100000"/>
              <a:buNone/>
            </a:pPr>
            <a:br>
              <a:rPr lang="en-US"/>
            </a:br>
            <a:r>
              <a:rPr lang="en-US"/>
              <a:t>You can find many more resources by clicking on the following link: </a:t>
            </a:r>
            <a:r>
              <a:rPr lang="en-US" u="sng">
                <a:solidFill>
                  <a:schemeClr val="hlink"/>
                </a:solidFill>
                <a:hlinkClick r:id="rId4"/>
              </a:rPr>
              <a:t>https://teenhealthncsu.wixsite.com/website</a:t>
            </a:r>
            <a:r>
              <a:rPr lang="en-US"/>
              <a:t>. You are welcome to use this webpage at any time! Lots of people use these services, and they can be really helpful.</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838200" y="760236"/>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325AF9"/>
              </a:buClr>
              <a:buSzPct val="100000"/>
              <a:buFont typeface="Arial"/>
              <a:buNone/>
            </a:pPr>
            <a:br>
              <a:rPr lang="en-US">
                <a:solidFill>
                  <a:srgbClr val="325AF9"/>
                </a:solidFill>
                <a:latin typeface="Arial"/>
                <a:ea typeface="Arial"/>
                <a:cs typeface="Arial"/>
                <a:sym typeface="Arial"/>
              </a:rPr>
            </a:br>
            <a:r>
              <a:rPr lang="en-US">
                <a:solidFill>
                  <a:srgbClr val="325AF9"/>
                </a:solidFill>
                <a:latin typeface="Arial"/>
                <a:ea typeface="Arial"/>
                <a:cs typeface="Arial"/>
                <a:sym typeface="Arial"/>
              </a:rPr>
              <a:t>You have now completed the </a:t>
            </a:r>
            <a:r>
              <a:rPr lang="en-US">
                <a:solidFill>
                  <a:srgbClr val="C00000"/>
                </a:solidFill>
                <a:latin typeface="Arial"/>
                <a:ea typeface="Arial"/>
                <a:cs typeface="Arial"/>
                <a:sym typeface="Arial"/>
              </a:rPr>
              <a:t>HEALTHY MINDS</a:t>
            </a:r>
            <a:br>
              <a:rPr lang="en-US">
                <a:solidFill>
                  <a:srgbClr val="325AF9"/>
                </a:solidFill>
                <a:latin typeface="Arial"/>
                <a:ea typeface="Arial"/>
                <a:cs typeface="Arial"/>
                <a:sym typeface="Arial"/>
              </a:rPr>
            </a:br>
            <a:r>
              <a:rPr lang="en-US">
                <a:solidFill>
                  <a:srgbClr val="325AF9"/>
                </a:solidFill>
                <a:latin typeface="Arial"/>
                <a:ea typeface="Arial"/>
                <a:cs typeface="Arial"/>
                <a:sym typeface="Arial"/>
              </a:rPr>
              <a:t> program! </a:t>
            </a:r>
            <a:br>
              <a:rPr lang="en-US">
                <a:solidFill>
                  <a:srgbClr val="325AF9"/>
                </a:solidFill>
                <a:latin typeface="Arial"/>
                <a:ea typeface="Arial"/>
                <a:cs typeface="Arial"/>
                <a:sym typeface="Arial"/>
              </a:rPr>
            </a:br>
            <a:br>
              <a:rPr lang="en-US">
                <a:solidFill>
                  <a:srgbClr val="325AF9"/>
                </a:solidFill>
                <a:latin typeface="Arial"/>
                <a:ea typeface="Arial"/>
                <a:cs typeface="Arial"/>
                <a:sym typeface="Arial"/>
              </a:rPr>
            </a:br>
            <a:r>
              <a:rPr b="1" lang="en-US" sz="2200">
                <a:solidFill>
                  <a:srgbClr val="325AF9"/>
                </a:solidFill>
                <a:latin typeface="Arial"/>
                <a:ea typeface="Arial"/>
                <a:cs typeface="Arial"/>
                <a:sym typeface="Arial"/>
              </a:rPr>
              <a:t>We hope you learned a lot while participating in the program. Remember, there are many resources to help you through difficult times. Those resources can take many different forms. Sometimes, those resources include ‘rewriting’ the event. Other times, we need to rely on websites, other people, etc. Everyone needs different resources and that’s ok! </a:t>
            </a:r>
            <a:endParaRPr/>
          </a:p>
        </p:txBody>
      </p:sp>
      <p:pic>
        <p:nvPicPr>
          <p:cNvPr id="277" name="Google Shape;277;p35"/>
          <p:cNvPicPr preferRelativeResize="0"/>
          <p:nvPr>
            <p:ph idx="1" type="body"/>
          </p:nvPr>
        </p:nvPicPr>
        <p:blipFill rotWithShape="1">
          <a:blip r:embed="rId3">
            <a:alphaModFix/>
          </a:blip>
          <a:srcRect b="0" l="0" r="0" t="0"/>
          <a:stretch/>
        </p:blipFill>
        <p:spPr>
          <a:xfrm>
            <a:off x="3841750" y="3276600"/>
            <a:ext cx="4508500" cy="358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Arial"/>
              <a:buNone/>
            </a:pPr>
            <a:r>
              <a:rPr b="1" lang="en-US">
                <a:solidFill>
                  <a:srgbClr val="C00000"/>
                </a:solidFill>
              </a:rPr>
              <a:t>So, how can you help us today?</a:t>
            </a:r>
            <a:endParaRPr/>
          </a:p>
        </p:txBody>
      </p:sp>
      <p:sp>
        <p:nvSpPr>
          <p:cNvPr id="108" name="Google Shape;10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Please look at everything carefully and learn about some things that science has to say about how people change! You will read about the brain and watch some videos about real-life people. You’ll also be asked to provide advice to other students and write down what you might do if you were in that situation.</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6"/>
          <p:cNvSpPr txBox="1"/>
          <p:nvPr>
            <p:ph type="title"/>
          </p:nvPr>
        </p:nvSpPr>
        <p:spPr>
          <a:xfrm>
            <a:off x="6096000" y="522238"/>
            <a:ext cx="4997189" cy="189352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2543BA"/>
              </a:buClr>
              <a:buSzPts val="4100"/>
              <a:buFont typeface="Arial"/>
              <a:buNone/>
            </a:pPr>
            <a:r>
              <a:rPr b="1" lang="en-US" sz="4100">
                <a:solidFill>
                  <a:srgbClr val="2543BA"/>
                </a:solidFill>
              </a:rPr>
              <a:t>Are you stuck being one kind of</a:t>
            </a:r>
            <a:br>
              <a:rPr b="1" lang="en-US" sz="4100">
                <a:solidFill>
                  <a:srgbClr val="2543BA"/>
                </a:solidFill>
              </a:rPr>
            </a:br>
            <a:r>
              <a:rPr b="1" lang="en-US" sz="4100">
                <a:solidFill>
                  <a:srgbClr val="2543BA"/>
                </a:solidFill>
              </a:rPr>
              <a:t>person?</a:t>
            </a:r>
            <a:endParaRPr/>
          </a:p>
        </p:txBody>
      </p:sp>
      <p:pic>
        <p:nvPicPr>
          <p:cNvPr descr="A picture containing plate, colorful&#10;&#10;Description automatically generated" id="114" name="Google Shape;114;p6"/>
          <p:cNvPicPr preferRelativeResize="0"/>
          <p:nvPr>
            <p:ph idx="1" type="body"/>
          </p:nvPr>
        </p:nvPicPr>
        <p:blipFill rotWithShape="1">
          <a:blip r:embed="rId3">
            <a:alphaModFix/>
          </a:blip>
          <a:srcRect b="0" l="0" r="0" t="0"/>
          <a:stretch/>
        </p:blipFill>
        <p:spPr>
          <a:xfrm>
            <a:off x="925337" y="1754237"/>
            <a:ext cx="4216400" cy="4152900"/>
          </a:xfrm>
          <a:prstGeom prst="rect">
            <a:avLst/>
          </a:prstGeom>
          <a:noFill/>
          <a:ln>
            <a:noFill/>
          </a:ln>
        </p:spPr>
      </p:pic>
      <p:sp>
        <p:nvSpPr>
          <p:cNvPr id="115" name="Google Shape;115;p6"/>
          <p:cNvSpPr txBox="1"/>
          <p:nvPr>
            <p:ph idx="2" type="body"/>
          </p:nvPr>
        </p:nvSpPr>
        <p:spPr>
          <a:xfrm>
            <a:off x="5770139" y="2708418"/>
            <a:ext cx="5945612" cy="2941544"/>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500"/>
              <a:buNone/>
            </a:pPr>
            <a:r>
              <a:rPr lang="en-US" sz="2500"/>
              <a:t>Is it actually true that people can change? </a:t>
            </a:r>
            <a:endParaRPr/>
          </a:p>
          <a:p>
            <a:pPr indent="0" lvl="0" marL="0" rtl="0" algn="l">
              <a:lnSpc>
                <a:spcPct val="150000"/>
              </a:lnSpc>
              <a:spcBef>
                <a:spcPts val="1000"/>
              </a:spcBef>
              <a:spcAft>
                <a:spcPts val="0"/>
              </a:spcAft>
              <a:buClr>
                <a:schemeClr val="dk1"/>
              </a:buClr>
              <a:buSzPts val="2500"/>
              <a:buNone/>
            </a:pPr>
            <a:r>
              <a:rPr lang="en-US" sz="2500"/>
              <a:t>Brain scientists have discovered that people do things because of the thoughts and emotions that they have—and all of these thoughts and feelings live in the brain.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ph idx="1" type="body"/>
          </p:nvPr>
        </p:nvSpPr>
        <p:spPr>
          <a:xfrm>
            <a:off x="5600699" y="354804"/>
            <a:ext cx="5300663" cy="4629151"/>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90000"/>
              </a:lnSpc>
              <a:spcBef>
                <a:spcPts val="0"/>
              </a:spcBef>
              <a:spcAft>
                <a:spcPts val="0"/>
              </a:spcAft>
              <a:buClr>
                <a:schemeClr val="dk1"/>
              </a:buClr>
              <a:buSzPct val="100000"/>
              <a:buNone/>
            </a:pPr>
            <a:r>
              <a:rPr lang="en-US"/>
              <a:t>When you have a </a:t>
            </a:r>
            <a:r>
              <a:rPr b="1" lang="en-US"/>
              <a:t>THOUGHT, </a:t>
            </a:r>
            <a:endParaRPr/>
          </a:p>
          <a:p>
            <a:pPr indent="0" lvl="0" marL="0" rtl="0" algn="ctr">
              <a:lnSpc>
                <a:spcPct val="90000"/>
              </a:lnSpc>
              <a:spcBef>
                <a:spcPts val="1000"/>
              </a:spcBef>
              <a:spcAft>
                <a:spcPts val="0"/>
              </a:spcAft>
              <a:buClr>
                <a:schemeClr val="dk1"/>
              </a:buClr>
              <a:buSzPct val="100000"/>
              <a:buNone/>
            </a:pPr>
            <a:r>
              <a:rPr lang="en-US"/>
              <a:t>like “I am a shy person,” or a </a:t>
            </a:r>
            <a:endParaRPr/>
          </a:p>
          <a:p>
            <a:pPr indent="0" lvl="0" marL="0" rtl="0" algn="ctr">
              <a:lnSpc>
                <a:spcPct val="90000"/>
              </a:lnSpc>
              <a:spcBef>
                <a:spcPts val="1000"/>
              </a:spcBef>
              <a:spcAft>
                <a:spcPts val="0"/>
              </a:spcAft>
              <a:buClr>
                <a:schemeClr val="dk1"/>
              </a:buClr>
              <a:buSzPct val="100000"/>
              <a:buNone/>
            </a:pPr>
            <a:r>
              <a:rPr b="1" lang="en-US"/>
              <a:t>FEELING</a:t>
            </a:r>
            <a:r>
              <a:rPr lang="en-US"/>
              <a:t>, like happy, sad, or</a:t>
            </a:r>
            <a:endParaRPr/>
          </a:p>
          <a:p>
            <a:pPr indent="0" lvl="0" marL="0" rtl="0" algn="ctr">
              <a:lnSpc>
                <a:spcPct val="90000"/>
              </a:lnSpc>
              <a:spcBef>
                <a:spcPts val="1000"/>
              </a:spcBef>
              <a:spcAft>
                <a:spcPts val="0"/>
              </a:spcAft>
              <a:buClr>
                <a:schemeClr val="dk1"/>
              </a:buClr>
              <a:buSzPct val="100000"/>
              <a:buNone/>
            </a:pPr>
            <a:r>
              <a:rPr lang="en-US"/>
              <a:t>scared, the building blocks of </a:t>
            </a:r>
            <a:endParaRPr/>
          </a:p>
          <a:p>
            <a:pPr indent="0" lvl="0" marL="0" rtl="0" algn="ctr">
              <a:lnSpc>
                <a:spcPct val="90000"/>
              </a:lnSpc>
              <a:spcBef>
                <a:spcPts val="1000"/>
              </a:spcBef>
              <a:spcAft>
                <a:spcPts val="0"/>
              </a:spcAft>
              <a:buClr>
                <a:schemeClr val="dk1"/>
              </a:buClr>
              <a:buSzPct val="100000"/>
              <a:buNone/>
            </a:pPr>
            <a:r>
              <a:rPr lang="en-US"/>
              <a:t>your brain, called </a:t>
            </a:r>
            <a:r>
              <a:rPr b="1" lang="en-US"/>
              <a:t>NEURONS</a:t>
            </a:r>
            <a:r>
              <a:rPr lang="en-US"/>
              <a:t>, </a:t>
            </a:r>
            <a:endParaRPr/>
          </a:p>
          <a:p>
            <a:pPr indent="0" lvl="0" marL="0" rtl="0" algn="ctr">
              <a:lnSpc>
                <a:spcPct val="90000"/>
              </a:lnSpc>
              <a:spcBef>
                <a:spcPts val="1000"/>
              </a:spcBef>
              <a:spcAft>
                <a:spcPts val="0"/>
              </a:spcAft>
              <a:buClr>
                <a:schemeClr val="dk1"/>
              </a:buClr>
              <a:buSzPct val="100000"/>
              <a:buNone/>
            </a:pPr>
            <a:r>
              <a:rPr lang="en-US"/>
              <a:t>start talking to each other. </a:t>
            </a:r>
            <a:endParaRPr/>
          </a:p>
          <a:p>
            <a:pPr indent="0" lvl="0" marL="0" rtl="0" algn="ctr">
              <a:lnSpc>
                <a:spcPct val="90000"/>
              </a:lnSpc>
              <a:spcBef>
                <a:spcPts val="1000"/>
              </a:spcBef>
              <a:spcAft>
                <a:spcPts val="0"/>
              </a:spcAft>
              <a:buClr>
                <a:schemeClr val="dk1"/>
              </a:buClr>
              <a:buSzPct val="100000"/>
              <a:buNone/>
            </a:pPr>
            <a:r>
              <a:rPr lang="en-US"/>
              <a:t>When neurons talk to each other like this, </a:t>
            </a:r>
            <a:endParaRPr/>
          </a:p>
          <a:p>
            <a:pPr indent="0" lvl="0" marL="0" rtl="0" algn="ctr">
              <a:lnSpc>
                <a:spcPct val="90000"/>
              </a:lnSpc>
              <a:spcBef>
                <a:spcPts val="1000"/>
              </a:spcBef>
              <a:spcAft>
                <a:spcPts val="0"/>
              </a:spcAft>
              <a:buClr>
                <a:schemeClr val="dk1"/>
              </a:buClr>
              <a:buSzPct val="100000"/>
              <a:buNone/>
            </a:pPr>
            <a:r>
              <a:rPr lang="en-US"/>
              <a:t>they form </a:t>
            </a:r>
            <a:r>
              <a:rPr b="1" lang="en-US"/>
              <a:t>CONNECTIONS</a:t>
            </a:r>
            <a:r>
              <a:rPr lang="en-US"/>
              <a:t>, which lead to </a:t>
            </a:r>
            <a:endParaRPr/>
          </a:p>
          <a:p>
            <a:pPr indent="0" lvl="0" marL="0" rtl="0" algn="ctr">
              <a:lnSpc>
                <a:spcPct val="90000"/>
              </a:lnSpc>
              <a:spcBef>
                <a:spcPts val="1000"/>
              </a:spcBef>
              <a:spcAft>
                <a:spcPts val="0"/>
              </a:spcAft>
              <a:buClr>
                <a:schemeClr val="dk1"/>
              </a:buClr>
              <a:buSzPct val="100000"/>
              <a:buNone/>
            </a:pPr>
            <a:r>
              <a:rPr lang="en-US"/>
              <a:t>your actions. </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lang="en-US"/>
              <a:t>When neurons make </a:t>
            </a:r>
            <a:r>
              <a:rPr b="1" lang="en-US"/>
              <a:t>NEW </a:t>
            </a:r>
            <a:endParaRPr/>
          </a:p>
          <a:p>
            <a:pPr indent="0" lvl="0" marL="0" rtl="0" algn="ctr">
              <a:lnSpc>
                <a:spcPct val="90000"/>
              </a:lnSpc>
              <a:spcBef>
                <a:spcPts val="1000"/>
              </a:spcBef>
              <a:spcAft>
                <a:spcPts val="0"/>
              </a:spcAft>
              <a:buClr>
                <a:schemeClr val="dk1"/>
              </a:buClr>
              <a:buSzPct val="100000"/>
              <a:buNone/>
            </a:pPr>
            <a:r>
              <a:rPr lang="en-US"/>
              <a:t>connections with each other, </a:t>
            </a:r>
            <a:endParaRPr/>
          </a:p>
          <a:p>
            <a:pPr indent="0" lvl="0" marL="0" rtl="0" algn="ctr">
              <a:lnSpc>
                <a:spcPct val="90000"/>
              </a:lnSpc>
              <a:spcBef>
                <a:spcPts val="1000"/>
              </a:spcBef>
              <a:spcAft>
                <a:spcPts val="0"/>
              </a:spcAft>
              <a:buClr>
                <a:schemeClr val="dk1"/>
              </a:buClr>
              <a:buSzPct val="100000"/>
              <a:buNone/>
            </a:pPr>
            <a:r>
              <a:rPr lang="en-US"/>
              <a:t>people’s personalities and </a:t>
            </a:r>
            <a:endParaRPr/>
          </a:p>
          <a:p>
            <a:pPr indent="0" lvl="0" marL="0" rtl="0" algn="ctr">
              <a:lnSpc>
                <a:spcPct val="90000"/>
              </a:lnSpc>
              <a:spcBef>
                <a:spcPts val="1000"/>
              </a:spcBef>
              <a:spcAft>
                <a:spcPts val="0"/>
              </a:spcAft>
              <a:buClr>
                <a:schemeClr val="dk1"/>
              </a:buClr>
              <a:buSzPct val="100000"/>
              <a:buNone/>
            </a:pPr>
            <a:r>
              <a:rPr lang="en-US"/>
              <a:t>emotions can change. People </a:t>
            </a:r>
            <a:endParaRPr/>
          </a:p>
          <a:p>
            <a:pPr indent="0" lvl="0" marL="0" rtl="0" algn="ctr">
              <a:lnSpc>
                <a:spcPct val="90000"/>
              </a:lnSpc>
              <a:spcBef>
                <a:spcPts val="1000"/>
              </a:spcBef>
              <a:spcAft>
                <a:spcPts val="0"/>
              </a:spcAft>
              <a:buClr>
                <a:schemeClr val="dk1"/>
              </a:buClr>
              <a:buSzPct val="100000"/>
              <a:buNone/>
            </a:pPr>
            <a:r>
              <a:rPr lang="en-US"/>
              <a:t>can respond better and with different </a:t>
            </a:r>
            <a:endParaRPr/>
          </a:p>
          <a:p>
            <a:pPr indent="0" lvl="0" marL="0" rtl="0" algn="ctr">
              <a:lnSpc>
                <a:spcPct val="90000"/>
              </a:lnSpc>
              <a:spcBef>
                <a:spcPts val="1000"/>
              </a:spcBef>
              <a:spcAft>
                <a:spcPts val="0"/>
              </a:spcAft>
              <a:buClr>
                <a:schemeClr val="dk1"/>
              </a:buClr>
              <a:buSzPct val="100000"/>
              <a:buNone/>
            </a:pPr>
            <a:r>
              <a:rPr lang="en-US"/>
              <a:t>emotions.</a:t>
            </a:r>
            <a:endParaRPr/>
          </a:p>
          <a:p>
            <a:pPr indent="0" lvl="0" marL="0" rtl="0" algn="ctr">
              <a:lnSpc>
                <a:spcPct val="90000"/>
              </a:lnSpc>
              <a:spcBef>
                <a:spcPts val="1000"/>
              </a:spcBef>
              <a:spcAft>
                <a:spcPts val="0"/>
              </a:spcAft>
              <a:buClr>
                <a:schemeClr val="dk1"/>
              </a:buClr>
              <a:buSzPct val="100000"/>
              <a:buNone/>
            </a:pPr>
            <a:r>
              <a:t/>
            </a:r>
            <a:endParaRPr/>
          </a:p>
        </p:txBody>
      </p:sp>
      <p:pic>
        <p:nvPicPr>
          <p:cNvPr descr="A picture containing text&#10;&#10;Description automatically generated" id="121" name="Google Shape;121;p7"/>
          <p:cNvPicPr preferRelativeResize="0"/>
          <p:nvPr/>
        </p:nvPicPr>
        <p:blipFill rotWithShape="1">
          <a:blip r:embed="rId3">
            <a:alphaModFix/>
          </a:blip>
          <a:srcRect b="0" l="0" r="0" t="0"/>
          <a:stretch/>
        </p:blipFill>
        <p:spPr>
          <a:xfrm>
            <a:off x="1585520" y="354804"/>
            <a:ext cx="4015179" cy="4629151"/>
          </a:xfrm>
          <a:prstGeom prst="rect">
            <a:avLst/>
          </a:prstGeom>
          <a:noFill/>
          <a:ln>
            <a:noFill/>
          </a:ln>
        </p:spPr>
      </p:pic>
      <p:sp>
        <p:nvSpPr>
          <p:cNvPr id="122" name="Google Shape;122;p7"/>
          <p:cNvSpPr txBox="1"/>
          <p:nvPr/>
        </p:nvSpPr>
        <p:spPr>
          <a:xfrm>
            <a:off x="1571624" y="5038722"/>
            <a:ext cx="8886825" cy="2031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And so people aren’t stuck being a certain type of person such as “lonely,” or “mean" or "unhappy". Neurons can ALWAYS make new connections and these connections lead to change.</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b="1" lang="en-US" sz="1800">
                <a:solidFill>
                  <a:srgbClr val="C00000"/>
                </a:solidFill>
                <a:latin typeface="Arial"/>
                <a:ea typeface="Arial"/>
                <a:cs typeface="Arial"/>
                <a:sym typeface="Arial"/>
              </a:rPr>
              <a:t>One key to success is to remember that you should never blame yourself for the emotions you feel because everyone’s brain is a “work in progress.”</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8"/>
          <p:cNvSpPr txBox="1"/>
          <p:nvPr>
            <p:ph type="title"/>
          </p:nvPr>
        </p:nvSpPr>
        <p:spPr>
          <a:xfrm>
            <a:off x="5949703" y="1435463"/>
            <a:ext cx="4997189" cy="189352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2543BA"/>
              </a:buClr>
              <a:buSzPct val="100000"/>
              <a:buFont typeface="Arial"/>
              <a:buNone/>
            </a:pPr>
            <a:r>
              <a:rPr b="1" lang="en-US" sz="4100">
                <a:solidFill>
                  <a:srgbClr val="2543BA"/>
                </a:solidFill>
              </a:rPr>
              <a:t>How do we know</a:t>
            </a:r>
            <a:br>
              <a:rPr b="1" lang="en-US" sz="4100">
                <a:solidFill>
                  <a:srgbClr val="2543BA"/>
                </a:solidFill>
              </a:rPr>
            </a:br>
            <a:r>
              <a:rPr b="1" lang="en-US" sz="4100">
                <a:solidFill>
                  <a:srgbClr val="2543BA"/>
                </a:solidFill>
              </a:rPr>
              <a:t>that people's</a:t>
            </a:r>
            <a:br>
              <a:rPr b="1" lang="en-US" sz="4100">
                <a:solidFill>
                  <a:srgbClr val="2543BA"/>
                </a:solidFill>
              </a:rPr>
            </a:br>
            <a:r>
              <a:rPr b="1" lang="en-US" sz="4100">
                <a:solidFill>
                  <a:srgbClr val="2543BA"/>
                </a:solidFill>
              </a:rPr>
              <a:t>personalities and</a:t>
            </a:r>
            <a:br>
              <a:rPr b="1" lang="en-US" sz="4100">
                <a:solidFill>
                  <a:srgbClr val="2543BA"/>
                </a:solidFill>
              </a:rPr>
            </a:br>
            <a:r>
              <a:rPr b="1" lang="en-US" sz="4100">
                <a:solidFill>
                  <a:srgbClr val="2543BA"/>
                </a:solidFill>
              </a:rPr>
              <a:t>emotions live in</a:t>
            </a:r>
            <a:br>
              <a:rPr b="1" lang="en-US" sz="4100">
                <a:solidFill>
                  <a:srgbClr val="2543BA"/>
                </a:solidFill>
              </a:rPr>
            </a:br>
            <a:r>
              <a:rPr b="1" lang="en-US" sz="4100">
                <a:solidFill>
                  <a:srgbClr val="2543BA"/>
                </a:solidFill>
              </a:rPr>
              <a:t>the brain?</a:t>
            </a:r>
            <a:endParaRPr/>
          </a:p>
        </p:txBody>
      </p:sp>
      <p:pic>
        <p:nvPicPr>
          <p:cNvPr descr="A picture containing plate, colorful&#10;&#10;Description automatically generated" id="128" name="Google Shape;128;p8"/>
          <p:cNvPicPr preferRelativeResize="0"/>
          <p:nvPr>
            <p:ph idx="1" type="body"/>
          </p:nvPr>
        </p:nvPicPr>
        <p:blipFill rotWithShape="1">
          <a:blip r:embed="rId3">
            <a:alphaModFix/>
          </a:blip>
          <a:srcRect b="3" l="3985" r="778" t="0"/>
          <a:stretch/>
        </p:blipFill>
        <p:spPr>
          <a:xfrm>
            <a:off x="797120" y="478788"/>
            <a:ext cx="4997187" cy="5168281"/>
          </a:xfrm>
          <a:prstGeom prst="rect">
            <a:avLst/>
          </a:prstGeom>
          <a:noFill/>
          <a:ln>
            <a:noFill/>
          </a:ln>
        </p:spPr>
      </p:pic>
      <p:sp>
        <p:nvSpPr>
          <p:cNvPr id="129" name="Google Shape;129;p8"/>
          <p:cNvSpPr txBox="1"/>
          <p:nvPr>
            <p:ph idx="2" type="body"/>
          </p:nvPr>
        </p:nvSpPr>
        <p:spPr>
          <a:xfrm>
            <a:off x="5949704" y="3537365"/>
            <a:ext cx="4997188" cy="191669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500"/>
              <a:buNone/>
            </a:pPr>
            <a:r>
              <a:rPr lang="en-US" sz="2500"/>
              <a:t>One way scientists know that</a:t>
            </a:r>
            <a:endParaRPr/>
          </a:p>
          <a:p>
            <a:pPr indent="0" lvl="0" marL="0" rtl="0" algn="ctr">
              <a:lnSpc>
                <a:spcPct val="90000"/>
              </a:lnSpc>
              <a:spcBef>
                <a:spcPts val="1000"/>
              </a:spcBef>
              <a:spcAft>
                <a:spcPts val="0"/>
              </a:spcAft>
              <a:buClr>
                <a:schemeClr val="dk1"/>
              </a:buClr>
              <a:buSzPts val="2500"/>
              <a:buNone/>
            </a:pPr>
            <a:r>
              <a:rPr lang="en-US" sz="2500"/>
              <a:t>personality and emotion lives in the</a:t>
            </a:r>
            <a:endParaRPr/>
          </a:p>
          <a:p>
            <a:pPr indent="0" lvl="0" marL="0" rtl="0" algn="ctr">
              <a:lnSpc>
                <a:spcPct val="90000"/>
              </a:lnSpc>
              <a:spcBef>
                <a:spcPts val="1000"/>
              </a:spcBef>
              <a:spcAft>
                <a:spcPts val="0"/>
              </a:spcAft>
              <a:buClr>
                <a:schemeClr val="dk1"/>
              </a:buClr>
              <a:buSzPts val="2500"/>
              <a:buNone/>
            </a:pPr>
            <a:r>
              <a:rPr lang="en-US" sz="2500"/>
              <a:t>brain is because when people’s</a:t>
            </a:r>
            <a:endParaRPr/>
          </a:p>
          <a:p>
            <a:pPr indent="0" lvl="0" marL="0" rtl="0" algn="ctr">
              <a:lnSpc>
                <a:spcPct val="90000"/>
              </a:lnSpc>
              <a:spcBef>
                <a:spcPts val="1000"/>
              </a:spcBef>
              <a:spcAft>
                <a:spcPts val="0"/>
              </a:spcAft>
              <a:buClr>
                <a:schemeClr val="dk1"/>
              </a:buClr>
              <a:buSzPts val="2500"/>
              <a:buNone/>
            </a:pPr>
            <a:r>
              <a:rPr lang="en-US" sz="2500"/>
              <a:t>brains get hurt, their personalities</a:t>
            </a:r>
            <a:endParaRPr/>
          </a:p>
          <a:p>
            <a:pPr indent="0" lvl="0" marL="0" rtl="0" algn="ctr">
              <a:lnSpc>
                <a:spcPct val="90000"/>
              </a:lnSpc>
              <a:spcBef>
                <a:spcPts val="1000"/>
              </a:spcBef>
              <a:spcAft>
                <a:spcPts val="0"/>
              </a:spcAft>
              <a:buClr>
                <a:schemeClr val="dk1"/>
              </a:buClr>
              <a:buSzPts val="2500"/>
              <a:buNone/>
            </a:pPr>
            <a:r>
              <a:rPr lang="en-US" sz="2500"/>
              <a:t>and emotions actually change!</a:t>
            </a:r>
            <a:endParaRPr/>
          </a:p>
        </p:txBody>
      </p:sp>
      <p:sp>
        <p:nvSpPr>
          <p:cNvPr id="130" name="Google Shape;130;p8"/>
          <p:cNvSpPr txBox="1"/>
          <p:nvPr/>
        </p:nvSpPr>
        <p:spPr>
          <a:xfrm>
            <a:off x="3517106" y="6102213"/>
            <a:ext cx="515778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C00000"/>
                </a:solidFill>
                <a:latin typeface="Arial"/>
                <a:ea typeface="Arial"/>
                <a:cs typeface="Arial"/>
                <a:sym typeface="Arial"/>
              </a:rPr>
              <a:t>Here’s an amazing example.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Phineas Gage-1080p-210211.mp4" id="135" name="Google Shape;135;p9"/>
          <p:cNvPicPr preferRelativeResize="0"/>
          <p:nvPr>
            <p:ph idx="1" type="body"/>
          </p:nvPr>
        </p:nvPicPr>
        <p:blipFill rotWithShape="1">
          <a:blip r:embed="rId3">
            <a:alphaModFix/>
          </a:blip>
          <a:srcRect b="0" l="0" r="0" t="0"/>
          <a:stretch/>
        </p:blipFill>
        <p:spPr>
          <a:xfrm>
            <a:off x="2448102" y="1087967"/>
            <a:ext cx="7735887" cy="43513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Video 2</a:t>
            </a:r>
            <a:endParaRPr/>
          </a:p>
        </p:txBody>
      </p:sp>
      <p:sp>
        <p:nvSpPr>
          <p:cNvPr id="141" name="Google Shape;14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hlinkClick r:id="rId3"/>
              </a:rPr>
              <a:t>https://youtu.be/imxFYEFfpIo</a:t>
            </a: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2021-02-27T14:47:56Z</dcterms:created>
  <dc:creator>Whitney Becker</dc:creator>
</cp:coreProperties>
</file>